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56" r:id="rId2"/>
    <p:sldId id="267" r:id="rId3"/>
    <p:sldId id="262" r:id="rId4"/>
    <p:sldId id="300" r:id="rId5"/>
    <p:sldId id="268" r:id="rId6"/>
    <p:sldId id="264" r:id="rId7"/>
    <p:sldId id="269" r:id="rId8"/>
    <p:sldId id="258" r:id="rId9"/>
    <p:sldId id="273" r:id="rId10"/>
    <p:sldId id="271" r:id="rId11"/>
    <p:sldId id="261" r:id="rId12"/>
    <p:sldId id="260" r:id="rId13"/>
    <p:sldId id="272" r:id="rId14"/>
    <p:sldId id="277" r:id="rId15"/>
    <p:sldId id="265" r:id="rId16"/>
    <p:sldId id="275" r:id="rId17"/>
    <p:sldId id="299" r:id="rId18"/>
    <p:sldId id="296" r:id="rId19"/>
    <p:sldId id="298" r:id="rId20"/>
    <p:sldId id="297" r:id="rId21"/>
    <p:sldId id="303" r:id="rId22"/>
    <p:sldId id="301" r:id="rId23"/>
    <p:sldId id="302" r:id="rId24"/>
    <p:sldId id="304" r:id="rId25"/>
    <p:sldId id="266" r:id="rId26"/>
    <p:sldId id="257"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5"/>
    <p:restoredTop sz="91413"/>
  </p:normalViewPr>
  <p:slideViewPr>
    <p:cSldViewPr snapToGrid="0" snapToObjects="1">
      <p:cViewPr varScale="1">
        <p:scale>
          <a:sx n="99" d="100"/>
          <a:sy n="99" d="100"/>
        </p:scale>
        <p:origin x="12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D407C-CC8A-8645-9ECD-06C0DAAD93D3}" type="datetimeFigureOut">
              <a:rPr lang="en-US" smtClean="0"/>
              <a:t>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1C4E06-E556-F048-AA0A-D4920BB1114D}" type="slidenum">
              <a:rPr lang="en-US" smtClean="0"/>
              <a:t>‹#›</a:t>
            </a:fld>
            <a:endParaRPr lang="en-US"/>
          </a:p>
        </p:txBody>
      </p:sp>
    </p:spTree>
    <p:extLst>
      <p:ext uri="{BB962C8B-B14F-4D97-AF65-F5344CB8AC3E}">
        <p14:creationId xmlns:p14="http://schemas.microsoft.com/office/powerpoint/2010/main" val="615925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1C4E06-E556-F048-AA0A-D4920BB1114D}" type="slidenum">
              <a:rPr lang="en-US" smtClean="0"/>
              <a:t>11</a:t>
            </a:fld>
            <a:endParaRPr lang="en-US"/>
          </a:p>
        </p:txBody>
      </p:sp>
    </p:spTree>
    <p:extLst>
      <p:ext uri="{BB962C8B-B14F-4D97-AF65-F5344CB8AC3E}">
        <p14:creationId xmlns:p14="http://schemas.microsoft.com/office/powerpoint/2010/main" val="986733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60916BB-F00A-684B-8519-B8B59194C693}"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F3701-4275-464E-94C4-F5FD4CDB960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0916BB-F00A-684B-8519-B8B59194C693}"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F3701-4275-464E-94C4-F5FD4CDB960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0916BB-F00A-684B-8519-B8B59194C693}"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F3701-4275-464E-94C4-F5FD4CDB960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0916BB-F00A-684B-8519-B8B59194C693}"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F3701-4275-464E-94C4-F5FD4CDB960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0916BB-F00A-684B-8519-B8B59194C693}"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F3701-4275-464E-94C4-F5FD4CDB960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0916BB-F00A-684B-8519-B8B59194C693}" type="datetimeFigureOut">
              <a:rPr lang="en-US" smtClean="0"/>
              <a:t>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F3701-4275-464E-94C4-F5FD4CDB960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0916BB-F00A-684B-8519-B8B59194C693}" type="datetimeFigureOut">
              <a:rPr lang="en-US" smtClean="0"/>
              <a:t>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F3701-4275-464E-94C4-F5FD4CDB960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0916BB-F00A-684B-8519-B8B59194C693}" type="datetimeFigureOut">
              <a:rPr lang="en-US" smtClean="0"/>
              <a:t>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F3701-4275-464E-94C4-F5FD4CDB960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916BB-F00A-684B-8519-B8B59194C693}" type="datetimeFigureOut">
              <a:rPr lang="en-US" smtClean="0"/>
              <a:t>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F3701-4275-464E-94C4-F5FD4CDB960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916BB-F00A-684B-8519-B8B59194C693}" type="datetimeFigureOut">
              <a:rPr lang="en-US" smtClean="0"/>
              <a:t>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F3701-4275-464E-94C4-F5FD4CDB960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916BB-F00A-684B-8519-B8B59194C693}" type="datetimeFigureOut">
              <a:rPr lang="en-US" smtClean="0"/>
              <a:t>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F3701-4275-464E-94C4-F5FD4CDB960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0916BB-F00A-684B-8519-B8B59194C693}" type="datetimeFigureOut">
              <a:rPr lang="en-US" smtClean="0"/>
              <a:t>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baseline="0">
                <a:solidFill>
                  <a:srgbClr val="002755"/>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F3701-4275-464E-94C4-F5FD4CDB960D}" type="slidenum">
              <a:rPr lang="en-US" smtClean="0"/>
              <a:t>‹#›</a:t>
            </a:fld>
            <a:endParaRPr lang="en-US"/>
          </a:p>
        </p:txBody>
      </p:sp>
      <p:sp>
        <p:nvSpPr>
          <p:cNvPr id="7" name="Rectangle 6"/>
          <p:cNvSpPr/>
          <p:nvPr/>
        </p:nvSpPr>
        <p:spPr>
          <a:xfrm>
            <a:off x="0" y="0"/>
            <a:ext cx="695739" cy="6858000"/>
          </a:xfrm>
          <a:prstGeom prst="rect">
            <a:avLst/>
          </a:prstGeom>
          <a:solidFill>
            <a:srgbClr val="0027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6200000">
            <a:off x="-3506131" y="2654095"/>
            <a:ext cx="7734505" cy="633549"/>
          </a:xfrm>
          <a:prstGeom prst="rect">
            <a:avLst/>
          </a:prstGeom>
        </p:spPr>
      </p:pic>
    </p:spTree>
    <p:extLst>
      <p:ext uri="{BB962C8B-B14F-4D97-AF65-F5344CB8AC3E}">
        <p14:creationId xmlns:p14="http://schemas.microsoft.com/office/powerpoint/2010/main" val="382644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github.com/bcgsc/arcs/tree/binomialx2"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biorxiv.org/content/10.1101/2020.05.22.110833v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nature.com/articles/s41586-020-2547-7" TargetMode="External"/><Relationship Id="rId2" Type="http://schemas.openxmlformats.org/officeDocument/2006/relationships/hyperlink" Target="https://sites.google.com/ucsc.edu/t2tworkinggroup"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nature.com/naturejobs/science/articles/10.1038/nj0492"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english.cas.cn/newsroom/research_news/life/201910/t20191008_219736.shtml" TargetMode="External"/><Relationship Id="rId3" Type="http://schemas.openxmlformats.org/officeDocument/2006/relationships/hyperlink" Target="http://i5k.github.io/" TargetMode="External"/><Relationship Id="rId7" Type="http://schemas.openxmlformats.org/officeDocument/2006/relationships/hyperlink" Target="https://www.darwintreeoflife.org/" TargetMode="External"/><Relationship Id="rId2" Type="http://schemas.openxmlformats.org/officeDocument/2006/relationships/hyperlink" Target="https://www.pnas.org/content/115/17/4325" TargetMode="External"/><Relationship Id="rId1" Type="http://schemas.openxmlformats.org/officeDocument/2006/relationships/slideLayout" Target="../slideLayouts/slideLayout2.xml"/><Relationship Id="rId6" Type="http://schemas.openxmlformats.org/officeDocument/2006/relationships/hyperlink" Target="https://newsroom.ucla.edu/releases/10-million-california-conservation-project" TargetMode="External"/><Relationship Id="rId11" Type="http://schemas.openxmlformats.org/officeDocument/2006/relationships/hyperlink" Target="https://www.earthbiogenome.org/" TargetMode="External"/><Relationship Id="rId5" Type="http://schemas.openxmlformats.org/officeDocument/2006/relationships/hyperlink" Target="https://academic.oup.com/gigascience/article/7/3/giy013/4880447" TargetMode="External"/><Relationship Id="rId10" Type="http://schemas.openxmlformats.org/officeDocument/2006/relationships/hyperlink" Target="https://vertebrategenomesproject.org/" TargetMode="External"/><Relationship Id="rId4" Type="http://schemas.openxmlformats.org/officeDocument/2006/relationships/hyperlink" Target="https://b10k.genomics.cn/" TargetMode="External"/><Relationship Id="rId9" Type="http://schemas.openxmlformats.org/officeDocument/2006/relationships/hyperlink" Target="https://genome10k.soe.ucsc.ed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Towards Error-free, Gapless, Chromosome Scale, Haplotype Assemblies</a:t>
            </a:r>
            <a:endParaRPr lang="en-US" i="1" dirty="0"/>
          </a:p>
        </p:txBody>
      </p:sp>
      <p:sp>
        <p:nvSpPr>
          <p:cNvPr id="3" name="Subtitle 2"/>
          <p:cNvSpPr>
            <a:spLocks noGrp="1"/>
          </p:cNvSpPr>
          <p:nvPr>
            <p:ph type="subTitle" idx="1"/>
          </p:nvPr>
        </p:nvSpPr>
        <p:spPr>
          <a:xfrm>
            <a:off x="1524000" y="3963543"/>
            <a:ext cx="9144000" cy="1655762"/>
          </a:xfrm>
        </p:spPr>
        <p:txBody>
          <a:bodyPr>
            <a:normAutofit/>
          </a:bodyPr>
          <a:lstStyle/>
          <a:p>
            <a:r>
              <a:rPr lang="en-US" dirty="0"/>
              <a:t>Matt Settles, PhD</a:t>
            </a:r>
          </a:p>
          <a:p>
            <a:r>
              <a:rPr lang="en-US" dirty="0"/>
              <a:t>UC Davis Bioinformatics Core</a:t>
            </a:r>
          </a:p>
          <a:p>
            <a:r>
              <a:rPr lang="en-US" dirty="0"/>
              <a:t>December 16, 2020</a:t>
            </a:r>
          </a:p>
        </p:txBody>
      </p:sp>
    </p:spTree>
    <p:extLst>
      <p:ext uri="{BB962C8B-B14F-4D97-AF65-F5344CB8AC3E}">
        <p14:creationId xmlns:p14="http://schemas.microsoft.com/office/powerpoint/2010/main" val="215318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Chromosome Scale: Scaffolding Options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4054" y="1447800"/>
            <a:ext cx="8114588" cy="4633913"/>
          </a:xfrm>
        </p:spPr>
      </p:pic>
      <p:sp>
        <p:nvSpPr>
          <p:cNvPr id="5" name="TextBox 4"/>
          <p:cNvSpPr txBox="1"/>
          <p:nvPr/>
        </p:nvSpPr>
        <p:spPr>
          <a:xfrm>
            <a:off x="1571624" y="6291265"/>
            <a:ext cx="8827018" cy="369332"/>
          </a:xfrm>
          <a:prstGeom prst="rect">
            <a:avLst/>
          </a:prstGeom>
          <a:noFill/>
        </p:spPr>
        <p:txBody>
          <a:bodyPr wrap="square" rtlCol="0">
            <a:spAutoFit/>
          </a:bodyPr>
          <a:lstStyle/>
          <a:p>
            <a:r>
              <a:rPr lang="en-US" dirty="0"/>
              <a:t>‘Borrowed’ from </a:t>
            </a:r>
            <a:r>
              <a:rPr lang="en-US" dirty="0" err="1"/>
              <a:t>Sergy</a:t>
            </a:r>
            <a:r>
              <a:rPr lang="en-US" dirty="0"/>
              <a:t> </a:t>
            </a:r>
            <a:r>
              <a:rPr lang="en-US" dirty="0" err="1"/>
              <a:t>Koren</a:t>
            </a:r>
            <a:r>
              <a:rPr lang="en-US" dirty="0"/>
              <a:t> talk from </a:t>
            </a:r>
            <a:r>
              <a:rPr lang="en-US" dirty="0" err="1"/>
              <a:t>PacBio</a:t>
            </a:r>
            <a:r>
              <a:rPr lang="en-US" dirty="0"/>
              <a:t> Informatics Developer Meeting in Jan 2017 </a:t>
            </a:r>
          </a:p>
        </p:txBody>
      </p:sp>
    </p:spTree>
    <p:extLst>
      <p:ext uri="{BB962C8B-B14F-4D97-AF65-F5344CB8AC3E}">
        <p14:creationId xmlns:p14="http://schemas.microsoft.com/office/powerpoint/2010/main" val="516400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55" dirty="0"/>
              <a:t>Linked Reads Technology - 10x genomics</a:t>
            </a:r>
          </a:p>
        </p:txBody>
      </p:sp>
      <p:sp>
        <p:nvSpPr>
          <p:cNvPr id="3" name="Content Placeholder 2"/>
          <p:cNvSpPr>
            <a:spLocks noGrp="1"/>
          </p:cNvSpPr>
          <p:nvPr>
            <p:ph idx="1"/>
          </p:nvPr>
        </p:nvSpPr>
        <p:spPr/>
        <p:txBody>
          <a:bodyPr/>
          <a:lstStyle/>
          <a:p>
            <a:r>
              <a:rPr lang="en-US" sz="2540" dirty="0"/>
              <a:t>10x Genomics, Linked reads technology</a:t>
            </a:r>
          </a:p>
          <a:p>
            <a:r>
              <a:rPr lang="en-US" sz="2540" dirty="0"/>
              <a:t>Illumina machines, Sequencing by Synthesis 2x150bp reads. </a:t>
            </a:r>
          </a:p>
        </p:txBody>
      </p:sp>
      <p:pic>
        <p:nvPicPr>
          <p:cNvPr id="4" name="Picture 3"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769" y="3091006"/>
            <a:ext cx="4493272" cy="345771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2614" y="3123244"/>
            <a:ext cx="3857083" cy="3296232"/>
          </a:xfrm>
          <a:prstGeom prst="rect">
            <a:avLst/>
          </a:prstGeom>
        </p:spPr>
      </p:pic>
      <p:sp>
        <p:nvSpPr>
          <p:cNvPr id="6" name="TextBox 5"/>
          <p:cNvSpPr txBox="1"/>
          <p:nvPr/>
        </p:nvSpPr>
        <p:spPr>
          <a:xfrm>
            <a:off x="6957530" y="6330060"/>
            <a:ext cx="5362216" cy="369332"/>
          </a:xfrm>
          <a:prstGeom prst="rect">
            <a:avLst/>
          </a:prstGeom>
          <a:noFill/>
        </p:spPr>
        <p:txBody>
          <a:bodyPr wrap="square" rtlCol="0">
            <a:spAutoFit/>
          </a:bodyPr>
          <a:lstStyle/>
          <a:p>
            <a:r>
              <a:rPr lang="en-US" dirty="0">
                <a:solidFill>
                  <a:schemeClr val="tx2"/>
                </a:solidFill>
              </a:rPr>
              <a:t>10x has its own assembler, Supernova </a:t>
            </a:r>
          </a:p>
        </p:txBody>
      </p:sp>
      <p:sp>
        <p:nvSpPr>
          <p:cNvPr id="7" name="TextBox 6">
            <a:extLst>
              <a:ext uri="{FF2B5EF4-FFF2-40B4-BE49-F238E27FC236}">
                <a16:creationId xmlns:a16="http://schemas.microsoft.com/office/drawing/2014/main" id="{BA6FF14E-34EC-EF43-92BA-8797DA6503BF}"/>
              </a:ext>
            </a:extLst>
          </p:cNvPr>
          <p:cNvSpPr txBox="1"/>
          <p:nvPr/>
        </p:nvSpPr>
        <p:spPr>
          <a:xfrm>
            <a:off x="838200" y="6311900"/>
            <a:ext cx="6119330" cy="369332"/>
          </a:xfrm>
          <a:prstGeom prst="rect">
            <a:avLst/>
          </a:prstGeom>
          <a:noFill/>
        </p:spPr>
        <p:txBody>
          <a:bodyPr wrap="square" rtlCol="0">
            <a:spAutoFit/>
          </a:bodyPr>
          <a:lstStyle/>
          <a:p>
            <a:r>
              <a:rPr lang="en-US" dirty="0">
                <a:hlinkClick r:id="rId5"/>
              </a:rPr>
              <a:t>ARCS - https://github.com/bcgsc/arcs/tree/binomialx2</a:t>
            </a:r>
            <a:endParaRPr lang="en-US" dirty="0"/>
          </a:p>
        </p:txBody>
      </p:sp>
    </p:spTree>
    <p:extLst>
      <p:ext uri="{BB962C8B-B14F-4D97-AF65-F5344CB8AC3E}">
        <p14:creationId xmlns:p14="http://schemas.microsoft.com/office/powerpoint/2010/main" val="597322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Bionano</a:t>
            </a:r>
            <a:r>
              <a:rPr lang="en-US" dirty="0"/>
              <a:t> Genomics</a:t>
            </a:r>
          </a:p>
        </p:txBody>
      </p:sp>
      <p:sp>
        <p:nvSpPr>
          <p:cNvPr id="3" name="Content Placeholder 2"/>
          <p:cNvSpPr>
            <a:spLocks noGrp="1"/>
          </p:cNvSpPr>
          <p:nvPr>
            <p:ph idx="1"/>
          </p:nvPr>
        </p:nvSpPr>
        <p:spPr/>
        <p:txBody>
          <a:bodyPr/>
          <a:lstStyle/>
          <a:p>
            <a:r>
              <a:rPr lang="en-US" dirty="0"/>
              <a:t>The </a:t>
            </a:r>
            <a:r>
              <a:rPr lang="en-US" dirty="0" err="1"/>
              <a:t>Irys</a:t>
            </a:r>
            <a:r>
              <a:rPr lang="en-US" dirty="0"/>
              <a:t>/</a:t>
            </a:r>
            <a:r>
              <a:rPr lang="en-US" dirty="0" err="1"/>
              <a:t>Saphyr</a:t>
            </a:r>
            <a:r>
              <a:rPr lang="en-US" dirty="0"/>
              <a:t> System puts the power of optical genome mapping. No more waiting for months to get a physical genome map. </a:t>
            </a:r>
            <a:r>
              <a:rPr lang="en-US" dirty="0" err="1"/>
              <a:t>Bionano</a:t>
            </a:r>
            <a:r>
              <a:rPr lang="en-US" dirty="0"/>
              <a:t> Next-Generation Mapping (NGM) provides long-range information to reveal true genome structure. Assists genomes assembles to near chromosomal arms.</a:t>
            </a:r>
          </a:p>
        </p:txBody>
      </p:sp>
      <p:sp>
        <p:nvSpPr>
          <p:cNvPr id="5" name="TextBox 4"/>
          <p:cNvSpPr txBox="1"/>
          <p:nvPr/>
        </p:nvSpPr>
        <p:spPr>
          <a:xfrm>
            <a:off x="1550784" y="4903008"/>
            <a:ext cx="4738663" cy="523220"/>
          </a:xfrm>
          <a:prstGeom prst="rect">
            <a:avLst/>
          </a:prstGeom>
          <a:noFill/>
        </p:spPr>
        <p:txBody>
          <a:bodyPr wrap="square" rtlCol="0">
            <a:spAutoFit/>
          </a:bodyPr>
          <a:lstStyle/>
          <a:p>
            <a:r>
              <a:rPr lang="en-US" sz="2800" b="1" dirty="0">
                <a:solidFill>
                  <a:srgbClr val="FF0000"/>
                </a:solidFill>
              </a:rPr>
              <a:t>Not sequencing based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7849" y="3461995"/>
            <a:ext cx="6208503" cy="3196457"/>
          </a:xfrm>
          <a:prstGeom prst="rect">
            <a:avLst/>
          </a:prstGeom>
        </p:spPr>
      </p:pic>
    </p:spTree>
    <p:extLst>
      <p:ext uri="{BB962C8B-B14F-4D97-AF65-F5344CB8AC3E}">
        <p14:creationId xmlns:p14="http://schemas.microsoft.com/office/powerpoint/2010/main" val="1740050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Dovetail Chicago and Hi-C (Cross Linking) on Illumina</a:t>
            </a:r>
          </a:p>
        </p:txBody>
      </p:sp>
      <p:pic>
        <p:nvPicPr>
          <p:cNvPr id="4" name="Content Placeholder 3"/>
          <p:cNvPicPr>
            <a:picLocks noGrp="1" noChangeAspect="1"/>
          </p:cNvPicPr>
          <p:nvPr>
            <p:ph idx="1"/>
          </p:nvPr>
        </p:nvPicPr>
        <p:blipFill>
          <a:blip r:embed="rId2"/>
          <a:stretch>
            <a:fillRect/>
          </a:stretch>
        </p:blipFill>
        <p:spPr>
          <a:xfrm>
            <a:off x="1458913" y="2690019"/>
            <a:ext cx="3644900" cy="3594100"/>
          </a:xfrm>
          <a:prstGeom prst="rect">
            <a:avLst/>
          </a:prstGeom>
        </p:spPr>
      </p:pic>
      <p:sp>
        <p:nvSpPr>
          <p:cNvPr id="5" name="TextBox 4"/>
          <p:cNvSpPr txBox="1"/>
          <p:nvPr/>
        </p:nvSpPr>
        <p:spPr>
          <a:xfrm>
            <a:off x="1838325" y="1690688"/>
            <a:ext cx="2886075" cy="646331"/>
          </a:xfrm>
          <a:prstGeom prst="rect">
            <a:avLst/>
          </a:prstGeom>
          <a:noFill/>
        </p:spPr>
        <p:txBody>
          <a:bodyPr wrap="square" rtlCol="0">
            <a:spAutoFit/>
          </a:bodyPr>
          <a:lstStyle/>
          <a:p>
            <a:pPr algn="ctr"/>
            <a:r>
              <a:rPr lang="en-US"/>
              <a:t>Hi-C</a:t>
            </a:r>
          </a:p>
          <a:p>
            <a:pPr algn="ctr"/>
            <a:r>
              <a:rPr lang="en-US" dirty="0"/>
              <a:t>Proximity Guided Scaffolding</a:t>
            </a:r>
          </a:p>
        </p:txBody>
      </p:sp>
      <p:sp>
        <p:nvSpPr>
          <p:cNvPr id="6" name="TextBox 5"/>
          <p:cNvSpPr txBox="1"/>
          <p:nvPr/>
        </p:nvSpPr>
        <p:spPr>
          <a:xfrm>
            <a:off x="1343025" y="6284119"/>
            <a:ext cx="3760788" cy="369332"/>
          </a:xfrm>
          <a:prstGeom prst="rect">
            <a:avLst/>
          </a:prstGeom>
          <a:noFill/>
        </p:spPr>
        <p:txBody>
          <a:bodyPr wrap="square" rtlCol="0">
            <a:spAutoFit/>
          </a:bodyPr>
          <a:lstStyle/>
          <a:p>
            <a:pPr algn="ctr"/>
            <a:r>
              <a:rPr lang="en-US" dirty="0"/>
              <a:t>Dovetail and Phase Genomics</a:t>
            </a:r>
          </a:p>
        </p:txBody>
      </p:sp>
      <p:pic>
        <p:nvPicPr>
          <p:cNvPr id="7" name="Picture 6"/>
          <p:cNvPicPr>
            <a:picLocks noChangeAspect="1"/>
          </p:cNvPicPr>
          <p:nvPr/>
        </p:nvPicPr>
        <p:blipFill>
          <a:blip r:embed="rId3"/>
          <a:stretch>
            <a:fillRect/>
          </a:stretch>
        </p:blipFill>
        <p:spPr>
          <a:xfrm>
            <a:off x="6894704" y="2588557"/>
            <a:ext cx="4459096" cy="3929062"/>
          </a:xfrm>
          <a:prstGeom prst="rect">
            <a:avLst/>
          </a:prstGeom>
        </p:spPr>
      </p:pic>
      <p:sp>
        <p:nvSpPr>
          <p:cNvPr id="8" name="TextBox 7"/>
          <p:cNvSpPr txBox="1"/>
          <p:nvPr/>
        </p:nvSpPr>
        <p:spPr>
          <a:xfrm>
            <a:off x="7709789" y="1968910"/>
            <a:ext cx="2828925" cy="369332"/>
          </a:xfrm>
          <a:prstGeom prst="rect">
            <a:avLst/>
          </a:prstGeom>
          <a:noFill/>
        </p:spPr>
        <p:txBody>
          <a:bodyPr wrap="square" rtlCol="0">
            <a:spAutoFit/>
          </a:bodyPr>
          <a:lstStyle/>
          <a:p>
            <a:pPr algn="ctr"/>
            <a:r>
              <a:rPr lang="en-US"/>
              <a:t>Dovetail Chicago </a:t>
            </a:r>
            <a:r>
              <a:rPr lang="en-US" dirty="0"/>
              <a:t>Libraries</a:t>
            </a:r>
          </a:p>
        </p:txBody>
      </p:sp>
    </p:spTree>
    <p:extLst>
      <p:ext uri="{BB962C8B-B14F-4D97-AF65-F5344CB8AC3E}">
        <p14:creationId xmlns:p14="http://schemas.microsoft.com/office/powerpoint/2010/main" val="17009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Phasing: Linked Reads + high quality Illumina data</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074853"/>
            <a:ext cx="3543300" cy="2108200"/>
          </a:xfrm>
        </p:spPr>
      </p:pic>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324" y="2008074"/>
            <a:ext cx="7478635" cy="4241758"/>
          </a:xfrm>
          <a:prstGeom prst="rect">
            <a:avLst/>
          </a:prstGeom>
        </p:spPr>
      </p:pic>
    </p:spTree>
    <p:extLst>
      <p:ext uri="{BB962C8B-B14F-4D97-AF65-F5344CB8AC3E}">
        <p14:creationId xmlns:p14="http://schemas.microsoft.com/office/powerpoint/2010/main" val="897100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Kitchen Sink</a:t>
            </a:r>
          </a:p>
        </p:txBody>
      </p:sp>
      <p:sp>
        <p:nvSpPr>
          <p:cNvPr id="3" name="Content Placeholder 2"/>
          <p:cNvSpPr>
            <a:spLocks noGrp="1"/>
          </p:cNvSpPr>
          <p:nvPr>
            <p:ph idx="1"/>
          </p:nvPr>
        </p:nvSpPr>
        <p:spPr/>
        <p:txBody>
          <a:bodyPr>
            <a:normAutofit/>
          </a:bodyPr>
          <a:lstStyle/>
          <a:p>
            <a:r>
              <a:rPr lang="en-US" dirty="0"/>
              <a:t>Available Technologies</a:t>
            </a:r>
          </a:p>
          <a:p>
            <a:pPr lvl="1">
              <a:buFont typeface="Wingdings" charset="2"/>
              <a:buChar char="§"/>
            </a:pPr>
            <a:r>
              <a:rPr lang="en-US" dirty="0"/>
              <a:t>Long Reads: Pacific Biosystems / </a:t>
            </a:r>
            <a:r>
              <a:rPr lang="en-US" dirty="0" err="1"/>
              <a:t>Nanopore</a:t>
            </a:r>
            <a:r>
              <a:rPr lang="en-US" dirty="0"/>
              <a:t>	Long </a:t>
            </a:r>
            <a:r>
              <a:rPr lang="en-US" dirty="0" err="1"/>
              <a:t>Contigs</a:t>
            </a:r>
            <a:endParaRPr lang="en-US" dirty="0"/>
          </a:p>
          <a:p>
            <a:pPr lvl="1">
              <a:buFont typeface="Wingdings" charset="2"/>
              <a:buChar char="§"/>
            </a:pPr>
            <a:r>
              <a:rPr lang="en-US" dirty="0"/>
              <a:t>Optical Maps: </a:t>
            </a:r>
            <a:r>
              <a:rPr lang="en-US" dirty="0" err="1"/>
              <a:t>BioNano</a:t>
            </a:r>
            <a:r>
              <a:rPr lang="en-US" dirty="0"/>
              <a:t>				Scaffolding</a:t>
            </a:r>
          </a:p>
          <a:p>
            <a:pPr lvl="1">
              <a:buFont typeface="Wingdings" charset="2"/>
              <a:buChar char="§"/>
            </a:pPr>
            <a:r>
              <a:rPr lang="en-US" dirty="0"/>
              <a:t>Linked Reads: 10x Genomics			High base quality and phasing</a:t>
            </a:r>
          </a:p>
          <a:p>
            <a:pPr lvl="1">
              <a:buFont typeface="Wingdings" charset="2"/>
              <a:buChar char="§"/>
            </a:pPr>
            <a:r>
              <a:rPr lang="en-US" dirty="0"/>
              <a:t>Cross Linking: Hi-C / Dovetail Chicago		Scaffolding </a:t>
            </a:r>
          </a:p>
          <a:p>
            <a:endParaRPr lang="en-US" dirty="0"/>
          </a:p>
          <a:p>
            <a:r>
              <a:rPr lang="en-US" dirty="0"/>
              <a:t>What the best combination, are all necessary? As algorithms improve, which become unnecessary </a:t>
            </a:r>
          </a:p>
          <a:p>
            <a:r>
              <a:rPr lang="en-US" dirty="0"/>
              <a:t>Genome 10K project: Sequence 10,000 Invertebrates</a:t>
            </a:r>
          </a:p>
        </p:txBody>
      </p:sp>
    </p:spTree>
    <p:extLst>
      <p:ext uri="{BB962C8B-B14F-4D97-AF65-F5344CB8AC3E}">
        <p14:creationId xmlns:p14="http://schemas.microsoft.com/office/powerpoint/2010/main" val="1508954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Goat Genome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33524714"/>
              </p:ext>
            </p:extLst>
          </p:nvPr>
        </p:nvGraphicFramePr>
        <p:xfrm>
          <a:off x="1295398" y="1690688"/>
          <a:ext cx="9663954" cy="2966720"/>
        </p:xfrm>
        <a:graphic>
          <a:graphicData uri="http://schemas.openxmlformats.org/drawingml/2006/table">
            <a:tbl>
              <a:tblPr firstRow="1" bandRow="1">
                <a:tableStyleId>{5C22544A-7EE6-4342-B048-85BDC9FD1C3A}</a:tableStyleId>
              </a:tblPr>
              <a:tblGrid>
                <a:gridCol w="3221318">
                  <a:extLst>
                    <a:ext uri="{9D8B030D-6E8A-4147-A177-3AD203B41FA5}">
                      <a16:colId xmlns:a16="http://schemas.microsoft.com/office/drawing/2014/main" val="20000"/>
                    </a:ext>
                  </a:extLst>
                </a:gridCol>
                <a:gridCol w="3221318">
                  <a:extLst>
                    <a:ext uri="{9D8B030D-6E8A-4147-A177-3AD203B41FA5}">
                      <a16:colId xmlns:a16="http://schemas.microsoft.com/office/drawing/2014/main" val="20001"/>
                    </a:ext>
                  </a:extLst>
                </a:gridCol>
                <a:gridCol w="3221318">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800" b="1" i="0" kern="1200" dirty="0">
                          <a:solidFill>
                            <a:schemeClr val="lt1"/>
                          </a:solidFill>
                          <a:effectLst/>
                          <a:latin typeface="+mn-lt"/>
                          <a:ea typeface="+mn-ea"/>
                          <a:cs typeface="+mn-cs"/>
                        </a:rPr>
                        <a:t>CHIR_2.0</a:t>
                      </a:r>
                      <a:r>
                        <a:rPr lang="en-US" sz="1800" b="1" i="0" kern="1200" baseline="0" dirty="0">
                          <a:solidFill>
                            <a:schemeClr val="lt1"/>
                          </a:solidFill>
                          <a:effectLst/>
                          <a:latin typeface="+mn-lt"/>
                          <a:ea typeface="+mn-ea"/>
                          <a:cs typeface="+mn-cs"/>
                        </a:rPr>
                        <a:t> (BGI) - 2012</a:t>
                      </a:r>
                      <a:endParaRPr lang="de-DE" sz="1800" b="1" i="0" kern="1200" dirty="0">
                        <a:solidFill>
                          <a:schemeClr val="lt1"/>
                        </a:solidFill>
                        <a:effectLst/>
                        <a:latin typeface="+mn-lt"/>
                        <a:ea typeface="+mn-ea"/>
                        <a:cs typeface="+mn-cs"/>
                      </a:endParaRPr>
                    </a:p>
                  </a:txBody>
                  <a:tcPr/>
                </a:tc>
                <a:tc>
                  <a:txBody>
                    <a:bodyPr/>
                    <a:lstStyle/>
                    <a:p>
                      <a:r>
                        <a:rPr lang="en-US" baseline="0" dirty="0"/>
                        <a:t>ARS1 - 2016</a:t>
                      </a:r>
                      <a:endParaRPr lang="en-US" dirty="0"/>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r>
                        <a:rPr lang="en-US" dirty="0"/>
                        <a:t>14</a:t>
                      </a:r>
                      <a:r>
                        <a:rPr lang="en-US" baseline="0" dirty="0"/>
                        <a:t> Illumina PE libraries + </a:t>
                      </a:r>
                      <a:r>
                        <a:rPr lang="en-US" baseline="0" dirty="0" err="1"/>
                        <a:t>Opgen</a:t>
                      </a:r>
                      <a:endParaRPr lang="en-US" dirty="0"/>
                    </a:p>
                  </a:txBody>
                  <a:tcPr/>
                </a:tc>
                <a:tc>
                  <a:txBody>
                    <a:bodyPr/>
                    <a:lstStyle/>
                    <a:p>
                      <a:r>
                        <a:rPr lang="en-US" dirty="0"/>
                        <a:t>Pac Bio + </a:t>
                      </a:r>
                      <a:r>
                        <a:rPr lang="en-US" dirty="0" err="1"/>
                        <a:t>Bionano</a:t>
                      </a:r>
                      <a:r>
                        <a:rPr lang="en-US" dirty="0"/>
                        <a:t> + Hi-C</a:t>
                      </a:r>
                    </a:p>
                  </a:txBody>
                  <a:tcPr/>
                </a:tc>
                <a:extLst>
                  <a:ext uri="{0D108BD9-81ED-4DB2-BD59-A6C34878D82A}">
                    <a16:rowId xmlns:a16="http://schemas.microsoft.com/office/drawing/2014/main" val="10001"/>
                  </a:ext>
                </a:extLst>
              </a:tr>
              <a:tr h="370840">
                <a:tc>
                  <a:txBody>
                    <a:bodyPr/>
                    <a:lstStyle/>
                    <a:p>
                      <a:r>
                        <a:rPr lang="en-US" dirty="0"/>
                        <a:t>Coverage</a:t>
                      </a:r>
                    </a:p>
                  </a:txBody>
                  <a:tcPr/>
                </a:tc>
                <a:tc>
                  <a:txBody>
                    <a:bodyPr/>
                    <a:lstStyle/>
                    <a:p>
                      <a:r>
                        <a:rPr lang="en-US" dirty="0"/>
                        <a:t>175x</a:t>
                      </a:r>
                    </a:p>
                  </a:txBody>
                  <a:tcPr/>
                </a:tc>
                <a:tc>
                  <a:txBody>
                    <a:bodyPr/>
                    <a:lstStyle/>
                    <a:p>
                      <a:r>
                        <a:rPr lang="en-US" dirty="0"/>
                        <a:t>69x (@ 5.1Kb</a:t>
                      </a:r>
                      <a:r>
                        <a:rPr lang="en-US" baseline="0" dirty="0"/>
                        <a:t> mean read length)</a:t>
                      </a:r>
                      <a:endParaRPr lang="en-US" dirty="0"/>
                    </a:p>
                  </a:txBody>
                  <a:tcPr/>
                </a:tc>
                <a:extLst>
                  <a:ext uri="{0D108BD9-81ED-4DB2-BD59-A6C34878D82A}">
                    <a16:rowId xmlns:a16="http://schemas.microsoft.com/office/drawing/2014/main" val="10002"/>
                  </a:ext>
                </a:extLst>
              </a:tr>
              <a:tr h="370840">
                <a:tc>
                  <a:txBody>
                    <a:bodyPr/>
                    <a:lstStyle/>
                    <a:p>
                      <a:r>
                        <a:rPr lang="en-US" dirty="0"/>
                        <a:t>Assembly</a:t>
                      </a:r>
                      <a:r>
                        <a:rPr lang="en-US" baseline="0" dirty="0"/>
                        <a:t> length</a:t>
                      </a:r>
                      <a:endParaRPr lang="en-US" dirty="0"/>
                    </a:p>
                  </a:txBody>
                  <a:tcPr/>
                </a:tc>
                <a:tc>
                  <a:txBody>
                    <a:bodyPr/>
                    <a:lstStyle/>
                    <a:p>
                      <a:r>
                        <a:rPr lang="en-US" dirty="0"/>
                        <a:t>2.8 Gb</a:t>
                      </a:r>
                    </a:p>
                  </a:txBody>
                  <a:tcPr/>
                </a:tc>
                <a:tc>
                  <a:txBody>
                    <a:bodyPr/>
                    <a:lstStyle/>
                    <a:p>
                      <a:r>
                        <a:rPr lang="en-US" dirty="0"/>
                        <a:t>2.9Gb</a:t>
                      </a:r>
                    </a:p>
                  </a:txBody>
                  <a:tcPr/>
                </a:tc>
                <a:extLst>
                  <a:ext uri="{0D108BD9-81ED-4DB2-BD59-A6C34878D82A}">
                    <a16:rowId xmlns:a16="http://schemas.microsoft.com/office/drawing/2014/main" val="10003"/>
                  </a:ext>
                </a:extLst>
              </a:tr>
              <a:tr h="370840">
                <a:tc>
                  <a:txBody>
                    <a:bodyPr/>
                    <a:lstStyle/>
                    <a:p>
                      <a:r>
                        <a:rPr lang="en-US" dirty="0"/>
                        <a:t>Number of </a:t>
                      </a:r>
                      <a:r>
                        <a:rPr lang="en-US" dirty="0" err="1"/>
                        <a:t>contigs</a:t>
                      </a:r>
                      <a:endParaRPr lang="en-US" dirty="0"/>
                    </a:p>
                  </a:txBody>
                  <a:tcPr/>
                </a:tc>
                <a:tc>
                  <a:txBody>
                    <a:bodyPr/>
                    <a:lstStyle/>
                    <a:p>
                      <a:r>
                        <a:rPr lang="is-IS" sz="1800" b="0" i="0" kern="1200" dirty="0">
                          <a:solidFill>
                            <a:schemeClr val="dk1"/>
                          </a:solidFill>
                          <a:effectLst/>
                          <a:latin typeface="+mn-lt"/>
                          <a:ea typeface="+mn-ea"/>
                          <a:cs typeface="+mn-cs"/>
                        </a:rPr>
                        <a:t>173,141</a:t>
                      </a:r>
                      <a:endParaRPr lang="en-US" dirty="0"/>
                    </a:p>
                  </a:txBody>
                  <a:tcPr/>
                </a:tc>
                <a:tc>
                  <a:txBody>
                    <a:bodyPr/>
                    <a:lstStyle/>
                    <a:p>
                      <a:r>
                        <a:rPr lang="en-US" dirty="0"/>
                        <a:t>3,074</a:t>
                      </a:r>
                    </a:p>
                  </a:txBody>
                  <a:tcPr/>
                </a:tc>
                <a:extLst>
                  <a:ext uri="{0D108BD9-81ED-4DB2-BD59-A6C34878D82A}">
                    <a16:rowId xmlns:a16="http://schemas.microsoft.com/office/drawing/2014/main" val="10004"/>
                  </a:ext>
                </a:extLst>
              </a:tr>
              <a:tr h="370840">
                <a:tc>
                  <a:txBody>
                    <a:bodyPr/>
                    <a:lstStyle/>
                    <a:p>
                      <a:r>
                        <a:rPr lang="en-US" dirty="0" err="1"/>
                        <a:t>Contig</a:t>
                      </a:r>
                      <a:r>
                        <a:rPr lang="en-US" dirty="0"/>
                        <a:t> N50</a:t>
                      </a:r>
                    </a:p>
                  </a:txBody>
                  <a:tcPr/>
                </a:tc>
                <a:tc>
                  <a:txBody>
                    <a:bodyPr/>
                    <a:lstStyle/>
                    <a:p>
                      <a:r>
                        <a:rPr lang="is-IS" sz="1800" b="0" i="0" kern="1200" dirty="0">
                          <a:solidFill>
                            <a:schemeClr val="dk1"/>
                          </a:solidFill>
                          <a:effectLst/>
                          <a:latin typeface="+mn-lt"/>
                          <a:ea typeface="+mn-ea"/>
                          <a:cs typeface="+mn-cs"/>
                        </a:rPr>
                        <a:t>73.5 Kb</a:t>
                      </a:r>
                      <a:endParaRPr lang="en-US" dirty="0"/>
                    </a:p>
                  </a:txBody>
                  <a:tcPr/>
                </a:tc>
                <a:tc>
                  <a:txBody>
                    <a:bodyPr/>
                    <a:lstStyle/>
                    <a:p>
                      <a:r>
                        <a:rPr lang="en-US" dirty="0"/>
                        <a:t>18.7 Mb</a:t>
                      </a:r>
                    </a:p>
                  </a:txBody>
                  <a:tcPr/>
                </a:tc>
                <a:extLst>
                  <a:ext uri="{0D108BD9-81ED-4DB2-BD59-A6C34878D82A}">
                    <a16:rowId xmlns:a16="http://schemas.microsoft.com/office/drawing/2014/main" val="10005"/>
                  </a:ext>
                </a:extLst>
              </a:tr>
              <a:tr h="370840">
                <a:tc>
                  <a:txBody>
                    <a:bodyPr/>
                    <a:lstStyle/>
                    <a:p>
                      <a:r>
                        <a:rPr lang="en-US" dirty="0"/>
                        <a:t>Number of scaffolds</a:t>
                      </a:r>
                    </a:p>
                  </a:txBody>
                  <a:tcPr/>
                </a:tc>
                <a:tc>
                  <a:txBody>
                    <a:bodyPr/>
                    <a:lstStyle/>
                    <a:p>
                      <a:r>
                        <a:rPr lang="cs-CZ" sz="1800" b="0" i="0" kern="1200" dirty="0">
                          <a:solidFill>
                            <a:schemeClr val="dk1"/>
                          </a:solidFill>
                          <a:effectLst/>
                          <a:latin typeface="+mn-lt"/>
                          <a:ea typeface="+mn-ea"/>
                          <a:cs typeface="+mn-cs"/>
                        </a:rPr>
                        <a:t>103,494</a:t>
                      </a:r>
                      <a:endParaRPr lang="en-US" dirty="0"/>
                    </a:p>
                  </a:txBody>
                  <a:tcPr/>
                </a:tc>
                <a:tc>
                  <a:txBody>
                    <a:bodyPr/>
                    <a:lstStyle/>
                    <a:p>
                      <a:r>
                        <a:rPr lang="en-US" dirty="0"/>
                        <a:t>31 (chromosomes)</a:t>
                      </a:r>
                    </a:p>
                  </a:txBody>
                  <a:tcPr/>
                </a:tc>
                <a:extLst>
                  <a:ext uri="{0D108BD9-81ED-4DB2-BD59-A6C34878D82A}">
                    <a16:rowId xmlns:a16="http://schemas.microsoft.com/office/drawing/2014/main" val="10006"/>
                  </a:ext>
                </a:extLst>
              </a:tr>
              <a:tr h="370840">
                <a:tc>
                  <a:txBody>
                    <a:bodyPr/>
                    <a:lstStyle/>
                    <a:p>
                      <a:r>
                        <a:rPr lang="en-US" dirty="0"/>
                        <a:t>Scaffold</a:t>
                      </a:r>
                      <a:r>
                        <a:rPr lang="en-US" baseline="0" dirty="0"/>
                        <a:t> N50</a:t>
                      </a:r>
                      <a:endParaRPr lang="en-US" dirty="0"/>
                    </a:p>
                  </a:txBody>
                  <a:tcPr/>
                </a:tc>
                <a:tc>
                  <a:txBody>
                    <a:bodyPr/>
                    <a:lstStyle/>
                    <a:p>
                      <a:r>
                        <a:rPr lang="is-IS" sz="1800" b="0" i="0" kern="1200" dirty="0">
                          <a:solidFill>
                            <a:schemeClr val="dk1"/>
                          </a:solidFill>
                          <a:effectLst/>
                          <a:latin typeface="+mn-lt"/>
                          <a:ea typeface="+mn-ea"/>
                          <a:cs typeface="+mn-cs"/>
                        </a:rPr>
                        <a:t>9 Mb</a:t>
                      </a:r>
                      <a:endParaRPr lang="en-US" dirty="0"/>
                    </a:p>
                  </a:txBody>
                  <a:tcPr/>
                </a:tc>
                <a:tc>
                  <a:txBody>
                    <a:bodyPr/>
                    <a:lstStyle/>
                    <a:p>
                      <a:r>
                        <a:rPr lang="en-US" dirty="0"/>
                        <a:t>87.3Mb</a:t>
                      </a:r>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1295398" y="4940095"/>
            <a:ext cx="9663954" cy="1754326"/>
          </a:xfrm>
          <a:prstGeom prst="rect">
            <a:avLst/>
          </a:prstGeom>
        </p:spPr>
        <p:txBody>
          <a:bodyPr wrap="square">
            <a:spAutoFit/>
          </a:bodyPr>
          <a:lstStyle/>
          <a:p>
            <a:r>
              <a:rPr lang="en-US" b="0" i="0" dirty="0">
                <a:solidFill>
                  <a:srgbClr val="000000"/>
                </a:solidFill>
                <a:effectLst/>
                <a:latin typeface="Calibri" charset="0"/>
              </a:rPr>
              <a:t>Adding in the optical maps from the </a:t>
            </a:r>
            <a:r>
              <a:rPr lang="en-US" b="0" i="0" dirty="0" err="1">
                <a:solidFill>
                  <a:srgbClr val="000000"/>
                </a:solidFill>
                <a:effectLst/>
                <a:latin typeface="Calibri" charset="0"/>
              </a:rPr>
              <a:t>Irys</a:t>
            </a:r>
            <a:r>
              <a:rPr lang="en-US" b="0" i="0" dirty="0">
                <a:solidFill>
                  <a:srgbClr val="000000"/>
                </a:solidFill>
                <a:effectLst/>
                <a:latin typeface="Calibri" charset="0"/>
              </a:rPr>
              <a:t> system reduced the total number of </a:t>
            </a:r>
            <a:r>
              <a:rPr lang="en-US" b="0" i="0" dirty="0" err="1">
                <a:solidFill>
                  <a:srgbClr val="000000"/>
                </a:solidFill>
                <a:effectLst/>
                <a:latin typeface="Calibri" charset="0"/>
              </a:rPr>
              <a:t>contigs</a:t>
            </a:r>
            <a:r>
              <a:rPr lang="en-US" b="0" i="0" dirty="0">
                <a:solidFill>
                  <a:srgbClr val="000000"/>
                </a:solidFill>
                <a:effectLst/>
                <a:latin typeface="Calibri" charset="0"/>
              </a:rPr>
              <a:t> to 1,780, with a </a:t>
            </a:r>
            <a:r>
              <a:rPr lang="en-US" b="0" i="0" dirty="0" err="1">
                <a:solidFill>
                  <a:srgbClr val="000000"/>
                </a:solidFill>
                <a:effectLst/>
                <a:latin typeface="Calibri" charset="0"/>
              </a:rPr>
              <a:t>contig</a:t>
            </a:r>
            <a:r>
              <a:rPr lang="en-US" b="0" i="0" dirty="0">
                <a:solidFill>
                  <a:srgbClr val="000000"/>
                </a:solidFill>
                <a:effectLst/>
                <a:latin typeface="Calibri" charset="0"/>
              </a:rPr>
              <a:t> N50 of 10.2 </a:t>
            </a:r>
            <a:r>
              <a:rPr lang="en-US" b="0" i="0" dirty="0" err="1">
                <a:solidFill>
                  <a:srgbClr val="000000"/>
                </a:solidFill>
                <a:effectLst/>
                <a:latin typeface="Calibri" charset="0"/>
              </a:rPr>
              <a:t>megabases</a:t>
            </a:r>
            <a:r>
              <a:rPr lang="en-US" b="0" i="0" dirty="0">
                <a:solidFill>
                  <a:srgbClr val="000000"/>
                </a:solidFill>
                <a:effectLst/>
                <a:latin typeface="Calibri" charset="0"/>
              </a:rPr>
              <a:t>. "The optical mapping increased the quality and confidence of the initial scaffolds," </a:t>
            </a:r>
            <a:r>
              <a:rPr lang="en-US" b="0" i="0" dirty="0" err="1">
                <a:solidFill>
                  <a:srgbClr val="000000"/>
                </a:solidFill>
                <a:effectLst/>
                <a:latin typeface="Calibri" charset="0"/>
              </a:rPr>
              <a:t>Phillippy</a:t>
            </a:r>
            <a:r>
              <a:rPr lang="en-US" b="0" i="0" dirty="0">
                <a:solidFill>
                  <a:srgbClr val="000000"/>
                </a:solidFill>
                <a:effectLst/>
                <a:latin typeface="Calibri" charset="0"/>
              </a:rPr>
              <a:t> said. The three technologies—</a:t>
            </a:r>
            <a:r>
              <a:rPr lang="en-US" b="0" i="0" dirty="0" err="1">
                <a:solidFill>
                  <a:srgbClr val="000000"/>
                </a:solidFill>
                <a:effectLst/>
                <a:latin typeface="Calibri" charset="0"/>
              </a:rPr>
              <a:t>PacBio</a:t>
            </a:r>
            <a:r>
              <a:rPr lang="en-US" b="0" i="0" dirty="0">
                <a:solidFill>
                  <a:srgbClr val="000000"/>
                </a:solidFill>
                <a:effectLst/>
                <a:latin typeface="Calibri" charset="0"/>
              </a:rPr>
              <a:t>, </a:t>
            </a:r>
            <a:r>
              <a:rPr lang="en-US" b="0" i="0" dirty="0" err="1">
                <a:solidFill>
                  <a:srgbClr val="000000"/>
                </a:solidFill>
                <a:effectLst/>
                <a:latin typeface="Calibri" charset="0"/>
              </a:rPr>
              <a:t>Bionano</a:t>
            </a:r>
            <a:r>
              <a:rPr lang="en-US" b="0" i="0" dirty="0">
                <a:solidFill>
                  <a:srgbClr val="000000"/>
                </a:solidFill>
                <a:effectLst/>
                <a:latin typeface="Calibri" charset="0"/>
              </a:rPr>
              <a:t>, and Hi-C—ended up being complementary to each other, he added. Finally, </a:t>
            </a:r>
            <a:r>
              <a:rPr lang="en-US" dirty="0"/>
              <a:t>Illumina data is used to polish and make error corrections at the base level. </a:t>
            </a:r>
            <a:r>
              <a:rPr lang="en-US" b="0" i="0" dirty="0">
                <a:solidFill>
                  <a:srgbClr val="000000"/>
                </a:solidFill>
                <a:effectLst/>
                <a:latin typeface="Calibri" charset="0"/>
              </a:rPr>
              <a:t> </a:t>
            </a:r>
            <a:r>
              <a:rPr lang="en-US" b="1" dirty="0" err="1"/>
              <a:t>GenomeWeb</a:t>
            </a:r>
            <a:r>
              <a:rPr lang="en-US" dirty="0"/>
              <a:t> “Goat Genome Demonstrates Benefits of Combining Technologies for De Novo Assembly”, Mar 07, 2017</a:t>
            </a:r>
          </a:p>
        </p:txBody>
      </p:sp>
    </p:spTree>
    <p:extLst>
      <p:ext uri="{BB962C8B-B14F-4D97-AF65-F5344CB8AC3E}">
        <p14:creationId xmlns:p14="http://schemas.microsoft.com/office/powerpoint/2010/main" val="806906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The Kitchen Sink</a:t>
            </a:r>
          </a:p>
        </p:txBody>
      </p:sp>
      <p:sp>
        <p:nvSpPr>
          <p:cNvPr id="3" name="Content Placeholder 2"/>
          <p:cNvSpPr>
            <a:spLocks noGrp="1"/>
          </p:cNvSpPr>
          <p:nvPr>
            <p:ph idx="1"/>
          </p:nvPr>
        </p:nvSpPr>
        <p:spPr>
          <a:xfrm>
            <a:off x="838200" y="1825625"/>
            <a:ext cx="10972800" cy="4351338"/>
          </a:xfrm>
        </p:spPr>
        <p:txBody>
          <a:bodyPr>
            <a:normAutofit fontScale="92500" lnSpcReduction="10000"/>
          </a:bodyPr>
          <a:lstStyle/>
          <a:p>
            <a:r>
              <a:rPr lang="en-US" dirty="0"/>
              <a:t>Available Technologies</a:t>
            </a:r>
          </a:p>
          <a:p>
            <a:pPr lvl="1">
              <a:buFont typeface="Wingdings" charset="2"/>
              <a:buChar char="§"/>
            </a:pPr>
            <a:r>
              <a:rPr lang="en-US" dirty="0"/>
              <a:t>Long Reads:					Long Contigs</a:t>
            </a:r>
          </a:p>
          <a:p>
            <a:pPr lvl="2">
              <a:buFont typeface="Wingdings" charset="2"/>
              <a:buChar char="§"/>
            </a:pPr>
            <a:r>
              <a:rPr lang="en-US" dirty="0"/>
              <a:t>Pacific Biosystems (HiFi), Oxford Nanopore (Possibly UL for scaffolding)</a:t>
            </a:r>
          </a:p>
          <a:p>
            <a:pPr lvl="1">
              <a:buFont typeface="Wingdings" charset="2"/>
              <a:buChar char="§"/>
            </a:pPr>
            <a:r>
              <a:rPr lang="en-US" dirty="0"/>
              <a:t>Optical Maps: 					Scaffolding</a:t>
            </a:r>
          </a:p>
          <a:p>
            <a:pPr lvl="2">
              <a:buFont typeface="Wingdings" charset="2"/>
              <a:buChar char="§"/>
            </a:pPr>
            <a:r>
              <a:rPr lang="en-US" dirty="0" err="1"/>
              <a:t>BioNano</a:t>
            </a:r>
            <a:endParaRPr lang="en-US" dirty="0"/>
          </a:p>
          <a:p>
            <a:pPr lvl="1">
              <a:buFont typeface="Wingdings" charset="2"/>
              <a:buChar char="§"/>
            </a:pPr>
            <a:r>
              <a:rPr lang="en-US" dirty="0"/>
              <a:t>Linked Reads: </a:t>
            </a:r>
            <a:r>
              <a:rPr lang="en-US" strike="sngStrike" dirty="0"/>
              <a:t>10x Genomics </a:t>
            </a:r>
            <a:r>
              <a:rPr lang="en-US" dirty="0"/>
              <a:t>			High base quality and phasing</a:t>
            </a:r>
          </a:p>
          <a:p>
            <a:pPr lvl="2">
              <a:buFont typeface="Wingdings" charset="2"/>
              <a:buChar char="§"/>
            </a:pPr>
            <a:r>
              <a:rPr lang="en-US" dirty="0"/>
              <a:t>TELL-Seq, </a:t>
            </a:r>
            <a:r>
              <a:rPr lang="en-US" dirty="0" err="1"/>
              <a:t>stLFR</a:t>
            </a:r>
            <a:r>
              <a:rPr lang="en-US" dirty="0"/>
              <a:t> (BGI), CPTv2-seq (Illumina)</a:t>
            </a:r>
          </a:p>
          <a:p>
            <a:pPr lvl="1">
              <a:buFont typeface="Wingdings" charset="2"/>
              <a:buChar char="§"/>
            </a:pPr>
            <a:r>
              <a:rPr lang="en-US" dirty="0"/>
              <a:t>Cross Linking: Hi-C				Scaffolding </a:t>
            </a:r>
          </a:p>
          <a:p>
            <a:pPr lvl="2"/>
            <a:r>
              <a:rPr lang="en-US" dirty="0"/>
              <a:t>Phase, Arima, Dovetail (</a:t>
            </a:r>
            <a:r>
              <a:rPr lang="en-US" dirty="0" err="1"/>
              <a:t>OmniC</a:t>
            </a:r>
            <a:r>
              <a:rPr lang="en-US" dirty="0"/>
              <a:t>) </a:t>
            </a:r>
          </a:p>
          <a:p>
            <a:r>
              <a:rPr lang="en-US" dirty="0"/>
              <a:t>Make sure you have enough sample at the start of the project to add techniques over time</a:t>
            </a:r>
          </a:p>
          <a:p>
            <a:r>
              <a:rPr lang="en-US" dirty="0"/>
              <a:t>Algorithms to improve combining data will improve over time</a:t>
            </a:r>
          </a:p>
        </p:txBody>
      </p:sp>
      <p:sp>
        <p:nvSpPr>
          <p:cNvPr id="4" name="TextBox 3">
            <a:extLst>
              <a:ext uri="{FF2B5EF4-FFF2-40B4-BE49-F238E27FC236}">
                <a16:creationId xmlns:a16="http://schemas.microsoft.com/office/drawing/2014/main" id="{0580C23E-EA7F-2C42-91FC-309A1879E4D9}"/>
              </a:ext>
            </a:extLst>
          </p:cNvPr>
          <p:cNvSpPr txBox="1"/>
          <p:nvPr/>
        </p:nvSpPr>
        <p:spPr>
          <a:xfrm>
            <a:off x="11087100" y="3077964"/>
            <a:ext cx="685800" cy="461665"/>
          </a:xfrm>
          <a:prstGeom prst="rect">
            <a:avLst/>
          </a:prstGeom>
          <a:noFill/>
        </p:spPr>
        <p:txBody>
          <a:bodyPr wrap="square" rtlCol="0">
            <a:spAutoFit/>
          </a:bodyPr>
          <a:lstStyle/>
          <a:p>
            <a:r>
              <a:rPr lang="en-US" sz="2400" b="1" dirty="0">
                <a:solidFill>
                  <a:schemeClr val="tx2"/>
                </a:solidFill>
              </a:rPr>
              <a:t>1</a:t>
            </a:r>
          </a:p>
        </p:txBody>
      </p:sp>
      <p:sp>
        <p:nvSpPr>
          <p:cNvPr id="5" name="TextBox 4">
            <a:extLst>
              <a:ext uri="{FF2B5EF4-FFF2-40B4-BE49-F238E27FC236}">
                <a16:creationId xmlns:a16="http://schemas.microsoft.com/office/drawing/2014/main" id="{9D462ABB-3F6F-6E48-B357-B46BCA515CEA}"/>
              </a:ext>
            </a:extLst>
          </p:cNvPr>
          <p:cNvSpPr txBox="1"/>
          <p:nvPr/>
        </p:nvSpPr>
        <p:spPr>
          <a:xfrm>
            <a:off x="11106150" y="3539629"/>
            <a:ext cx="685800" cy="461665"/>
          </a:xfrm>
          <a:prstGeom prst="rect">
            <a:avLst/>
          </a:prstGeom>
          <a:noFill/>
        </p:spPr>
        <p:txBody>
          <a:bodyPr wrap="square" rtlCol="0">
            <a:spAutoFit/>
          </a:bodyPr>
          <a:lstStyle/>
          <a:p>
            <a:r>
              <a:rPr lang="en-US" sz="2400" b="1" dirty="0">
                <a:solidFill>
                  <a:schemeClr val="tx2"/>
                </a:solidFill>
              </a:rPr>
              <a:t>2</a:t>
            </a:r>
          </a:p>
        </p:txBody>
      </p:sp>
      <p:sp>
        <p:nvSpPr>
          <p:cNvPr id="6" name="TextBox 5">
            <a:extLst>
              <a:ext uri="{FF2B5EF4-FFF2-40B4-BE49-F238E27FC236}">
                <a16:creationId xmlns:a16="http://schemas.microsoft.com/office/drawing/2014/main" id="{54577AEA-9C50-9845-B714-C0249F28C46D}"/>
              </a:ext>
            </a:extLst>
          </p:cNvPr>
          <p:cNvSpPr txBox="1"/>
          <p:nvPr/>
        </p:nvSpPr>
        <p:spPr>
          <a:xfrm>
            <a:off x="10820400" y="2220962"/>
            <a:ext cx="1066800" cy="461665"/>
          </a:xfrm>
          <a:prstGeom prst="rect">
            <a:avLst/>
          </a:prstGeom>
          <a:noFill/>
        </p:spPr>
        <p:txBody>
          <a:bodyPr wrap="square" rtlCol="0">
            <a:spAutoFit/>
          </a:bodyPr>
          <a:lstStyle/>
          <a:p>
            <a:r>
              <a:rPr lang="en-US" sz="2400" b="1" dirty="0">
                <a:solidFill>
                  <a:schemeClr val="tx2"/>
                </a:solidFill>
              </a:rPr>
              <a:t>2 or 3</a:t>
            </a:r>
          </a:p>
        </p:txBody>
      </p:sp>
      <p:sp>
        <p:nvSpPr>
          <p:cNvPr id="7" name="TextBox 6">
            <a:extLst>
              <a:ext uri="{FF2B5EF4-FFF2-40B4-BE49-F238E27FC236}">
                <a16:creationId xmlns:a16="http://schemas.microsoft.com/office/drawing/2014/main" id="{E2FFDC19-F844-7242-B4DA-5EA4325D8618}"/>
              </a:ext>
            </a:extLst>
          </p:cNvPr>
          <p:cNvSpPr txBox="1"/>
          <p:nvPr/>
        </p:nvSpPr>
        <p:spPr>
          <a:xfrm>
            <a:off x="11087100" y="2623096"/>
            <a:ext cx="685800" cy="461665"/>
          </a:xfrm>
          <a:prstGeom prst="rect">
            <a:avLst/>
          </a:prstGeom>
          <a:noFill/>
        </p:spPr>
        <p:txBody>
          <a:bodyPr wrap="square" rtlCol="0">
            <a:spAutoFit/>
          </a:bodyPr>
          <a:lstStyle/>
          <a:p>
            <a:r>
              <a:rPr lang="en-US" sz="2400" b="1" dirty="0">
                <a:solidFill>
                  <a:schemeClr val="tx2"/>
                </a:solidFill>
              </a:rPr>
              <a:t>4</a:t>
            </a:r>
          </a:p>
        </p:txBody>
      </p:sp>
    </p:spTree>
    <p:extLst>
      <p:ext uri="{BB962C8B-B14F-4D97-AF65-F5344CB8AC3E}">
        <p14:creationId xmlns:p14="http://schemas.microsoft.com/office/powerpoint/2010/main" val="759109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58107-FA8E-554C-BDD4-4C12D77AC404}"/>
              </a:ext>
            </a:extLst>
          </p:cNvPr>
          <p:cNvSpPr>
            <a:spLocks noGrp="1"/>
          </p:cNvSpPr>
          <p:nvPr>
            <p:ph type="title"/>
          </p:nvPr>
        </p:nvSpPr>
        <p:spPr/>
        <p:txBody>
          <a:bodyPr/>
          <a:lstStyle/>
          <a:p>
            <a:r>
              <a:rPr lang="en-US" dirty="0"/>
              <a:t>Recommend to start with Linked Reads</a:t>
            </a:r>
          </a:p>
        </p:txBody>
      </p:sp>
      <p:pic>
        <p:nvPicPr>
          <p:cNvPr id="5" name="Content Placeholder 4">
            <a:extLst>
              <a:ext uri="{FF2B5EF4-FFF2-40B4-BE49-F238E27FC236}">
                <a16:creationId xmlns:a16="http://schemas.microsoft.com/office/drawing/2014/main" id="{C9FBE2FC-7D5E-CB40-8E2E-2792FAC0740D}"/>
              </a:ext>
            </a:extLst>
          </p:cNvPr>
          <p:cNvPicPr>
            <a:picLocks noGrp="1" noChangeAspect="1"/>
          </p:cNvPicPr>
          <p:nvPr>
            <p:ph idx="1"/>
          </p:nvPr>
        </p:nvPicPr>
        <p:blipFill>
          <a:blip r:embed="rId2"/>
          <a:stretch>
            <a:fillRect/>
          </a:stretch>
        </p:blipFill>
        <p:spPr>
          <a:xfrm>
            <a:off x="1085850" y="1423988"/>
            <a:ext cx="4351338" cy="4351338"/>
          </a:xfrm>
        </p:spPr>
      </p:pic>
      <p:sp>
        <p:nvSpPr>
          <p:cNvPr id="6" name="TextBox 5">
            <a:extLst>
              <a:ext uri="{FF2B5EF4-FFF2-40B4-BE49-F238E27FC236}">
                <a16:creationId xmlns:a16="http://schemas.microsoft.com/office/drawing/2014/main" id="{AB3AC25A-79BD-764A-95D0-014386A5B9FB}"/>
              </a:ext>
            </a:extLst>
          </p:cNvPr>
          <p:cNvSpPr txBox="1"/>
          <p:nvPr/>
        </p:nvSpPr>
        <p:spPr>
          <a:xfrm>
            <a:off x="1123950" y="5775326"/>
            <a:ext cx="5848350"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Kmer</a:t>
            </a:r>
            <a:r>
              <a:rPr lang="en-US" dirty="0"/>
              <a:t> profiles and estimate genome size</a:t>
            </a:r>
          </a:p>
          <a:p>
            <a:pPr marL="285750" indent="-285750">
              <a:buFont typeface="Arial" panose="020B0604020202020204" pitchFamily="34" charset="0"/>
              <a:buChar char="•"/>
            </a:pPr>
            <a:r>
              <a:rPr lang="en-US" dirty="0"/>
              <a:t>High quality Illumina data for polishing long reads</a:t>
            </a:r>
          </a:p>
          <a:p>
            <a:pPr marL="285750" indent="-285750">
              <a:buFont typeface="Arial" panose="020B0604020202020204" pitchFamily="34" charset="0"/>
              <a:buChar char="•"/>
            </a:pPr>
            <a:r>
              <a:rPr lang="en-US" dirty="0"/>
              <a:t>Linked read data for scaffolding and </a:t>
            </a:r>
            <a:r>
              <a:rPr lang="en-US" dirty="0" err="1"/>
              <a:t>haplotyping</a:t>
            </a:r>
            <a:endParaRPr lang="en-US" dirty="0"/>
          </a:p>
        </p:txBody>
      </p:sp>
      <p:pic>
        <p:nvPicPr>
          <p:cNvPr id="8" name="Picture 7">
            <a:extLst>
              <a:ext uri="{FF2B5EF4-FFF2-40B4-BE49-F238E27FC236}">
                <a16:creationId xmlns:a16="http://schemas.microsoft.com/office/drawing/2014/main" id="{2474FC49-5C2A-D84E-B2B4-DCFE00B1233F}"/>
              </a:ext>
            </a:extLst>
          </p:cNvPr>
          <p:cNvPicPr>
            <a:picLocks noChangeAspect="1"/>
          </p:cNvPicPr>
          <p:nvPr/>
        </p:nvPicPr>
        <p:blipFill>
          <a:blip r:embed="rId3"/>
          <a:stretch>
            <a:fillRect/>
          </a:stretch>
        </p:blipFill>
        <p:spPr>
          <a:xfrm>
            <a:off x="5684838" y="2557265"/>
            <a:ext cx="6112001" cy="3517900"/>
          </a:xfrm>
          <a:prstGeom prst="rect">
            <a:avLst/>
          </a:prstGeom>
        </p:spPr>
      </p:pic>
      <p:sp>
        <p:nvSpPr>
          <p:cNvPr id="9" name="TextBox 8">
            <a:extLst>
              <a:ext uri="{FF2B5EF4-FFF2-40B4-BE49-F238E27FC236}">
                <a16:creationId xmlns:a16="http://schemas.microsoft.com/office/drawing/2014/main" id="{5D623A60-E0E1-EC42-A7D3-D668FC87AF30}"/>
              </a:ext>
            </a:extLst>
          </p:cNvPr>
          <p:cNvSpPr txBox="1"/>
          <p:nvPr/>
        </p:nvSpPr>
        <p:spPr>
          <a:xfrm>
            <a:off x="6096000" y="1523246"/>
            <a:ext cx="5257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Relatively Cheap</a:t>
            </a:r>
          </a:p>
          <a:p>
            <a:pPr marL="285750" indent="-285750">
              <a:buFont typeface="Arial" panose="020B0604020202020204" pitchFamily="34" charset="0"/>
              <a:buChar char="•"/>
            </a:pPr>
            <a:r>
              <a:rPr lang="en-US" dirty="0"/>
              <a:t>Best case scenario, adequate genome and can stop</a:t>
            </a:r>
          </a:p>
        </p:txBody>
      </p:sp>
    </p:spTree>
    <p:extLst>
      <p:ext uri="{BB962C8B-B14F-4D97-AF65-F5344CB8AC3E}">
        <p14:creationId xmlns:p14="http://schemas.microsoft.com/office/powerpoint/2010/main" val="117069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7C7C-9B79-124E-A669-364464E8518A}"/>
              </a:ext>
            </a:extLst>
          </p:cNvPr>
          <p:cNvSpPr>
            <a:spLocks noGrp="1"/>
          </p:cNvSpPr>
          <p:nvPr>
            <p:ph type="title"/>
          </p:nvPr>
        </p:nvSpPr>
        <p:spPr/>
        <p:txBody>
          <a:bodyPr/>
          <a:lstStyle/>
          <a:p>
            <a:r>
              <a:rPr lang="en-US" dirty="0"/>
              <a:t>California Condor – </a:t>
            </a:r>
            <a:r>
              <a:rPr lang="en-US" dirty="0" err="1"/>
              <a:t>PacBio</a:t>
            </a:r>
            <a:r>
              <a:rPr lang="en-US" dirty="0"/>
              <a:t> vs 10x</a:t>
            </a:r>
          </a:p>
        </p:txBody>
      </p:sp>
      <p:pic>
        <p:nvPicPr>
          <p:cNvPr id="5" name="Content Placeholder 4">
            <a:extLst>
              <a:ext uri="{FF2B5EF4-FFF2-40B4-BE49-F238E27FC236}">
                <a16:creationId xmlns:a16="http://schemas.microsoft.com/office/drawing/2014/main" id="{DFC47A87-AF9B-734F-BFD7-DDA766E55703}"/>
              </a:ext>
            </a:extLst>
          </p:cNvPr>
          <p:cNvPicPr>
            <a:picLocks noGrp="1" noChangeAspect="1"/>
          </p:cNvPicPr>
          <p:nvPr>
            <p:ph idx="1"/>
          </p:nvPr>
        </p:nvPicPr>
        <p:blipFill>
          <a:blip r:embed="rId2"/>
          <a:stretch>
            <a:fillRect/>
          </a:stretch>
        </p:blipFill>
        <p:spPr>
          <a:xfrm>
            <a:off x="1016000" y="2001044"/>
            <a:ext cx="4902200" cy="4229100"/>
          </a:xfrm>
        </p:spPr>
      </p:pic>
      <p:pic>
        <p:nvPicPr>
          <p:cNvPr id="7" name="Picture 6">
            <a:extLst>
              <a:ext uri="{FF2B5EF4-FFF2-40B4-BE49-F238E27FC236}">
                <a16:creationId xmlns:a16="http://schemas.microsoft.com/office/drawing/2014/main" id="{61645B39-86BC-2541-BD2A-9581DD9272D2}"/>
              </a:ext>
            </a:extLst>
          </p:cNvPr>
          <p:cNvPicPr>
            <a:picLocks noChangeAspect="1"/>
          </p:cNvPicPr>
          <p:nvPr/>
        </p:nvPicPr>
        <p:blipFill>
          <a:blip r:embed="rId3"/>
          <a:stretch>
            <a:fillRect/>
          </a:stretch>
        </p:blipFill>
        <p:spPr>
          <a:xfrm>
            <a:off x="6540500" y="2001044"/>
            <a:ext cx="4813300" cy="4279900"/>
          </a:xfrm>
          <a:prstGeom prst="rect">
            <a:avLst/>
          </a:prstGeom>
        </p:spPr>
      </p:pic>
      <p:sp>
        <p:nvSpPr>
          <p:cNvPr id="8" name="TextBox 7">
            <a:extLst>
              <a:ext uri="{FF2B5EF4-FFF2-40B4-BE49-F238E27FC236}">
                <a16:creationId xmlns:a16="http://schemas.microsoft.com/office/drawing/2014/main" id="{6D757FB9-602F-384D-A86B-B58167B7A6F0}"/>
              </a:ext>
            </a:extLst>
          </p:cNvPr>
          <p:cNvSpPr txBox="1"/>
          <p:nvPr/>
        </p:nvSpPr>
        <p:spPr>
          <a:xfrm>
            <a:off x="6540500" y="1614309"/>
            <a:ext cx="4584700" cy="400110"/>
          </a:xfrm>
          <a:prstGeom prst="rect">
            <a:avLst/>
          </a:prstGeom>
          <a:noFill/>
        </p:spPr>
        <p:txBody>
          <a:bodyPr wrap="square" rtlCol="0">
            <a:spAutoFit/>
          </a:bodyPr>
          <a:lstStyle/>
          <a:p>
            <a:r>
              <a:rPr lang="en-US" sz="2000" b="1" dirty="0">
                <a:solidFill>
                  <a:schemeClr val="tx2"/>
                </a:solidFill>
              </a:rPr>
              <a:t>$4K of 10X genomics - $220/MB of N50</a:t>
            </a:r>
          </a:p>
        </p:txBody>
      </p:sp>
      <p:sp>
        <p:nvSpPr>
          <p:cNvPr id="9" name="TextBox 8">
            <a:extLst>
              <a:ext uri="{FF2B5EF4-FFF2-40B4-BE49-F238E27FC236}">
                <a16:creationId xmlns:a16="http://schemas.microsoft.com/office/drawing/2014/main" id="{702D1ECC-BB0D-F349-B9A6-6EDE2F840E4F}"/>
              </a:ext>
            </a:extLst>
          </p:cNvPr>
          <p:cNvSpPr txBox="1"/>
          <p:nvPr/>
        </p:nvSpPr>
        <p:spPr>
          <a:xfrm>
            <a:off x="1168400" y="1575475"/>
            <a:ext cx="4533900" cy="400110"/>
          </a:xfrm>
          <a:prstGeom prst="rect">
            <a:avLst/>
          </a:prstGeom>
          <a:noFill/>
        </p:spPr>
        <p:txBody>
          <a:bodyPr wrap="square" rtlCol="0">
            <a:spAutoFit/>
          </a:bodyPr>
          <a:lstStyle/>
          <a:p>
            <a:r>
              <a:rPr lang="en-US" sz="2000" b="1" dirty="0">
                <a:solidFill>
                  <a:schemeClr val="tx2"/>
                </a:solidFill>
              </a:rPr>
              <a:t>$70K of </a:t>
            </a:r>
            <a:r>
              <a:rPr lang="en-US" sz="2000" b="1" dirty="0" err="1">
                <a:solidFill>
                  <a:schemeClr val="tx2"/>
                </a:solidFill>
              </a:rPr>
              <a:t>PacBio</a:t>
            </a:r>
            <a:r>
              <a:rPr lang="en-US" sz="2000" b="1" dirty="0">
                <a:solidFill>
                  <a:schemeClr val="tx2"/>
                </a:solidFill>
              </a:rPr>
              <a:t> - $4,000/MB of N50</a:t>
            </a:r>
          </a:p>
        </p:txBody>
      </p:sp>
      <p:sp>
        <p:nvSpPr>
          <p:cNvPr id="10" name="TextBox 9">
            <a:extLst>
              <a:ext uri="{FF2B5EF4-FFF2-40B4-BE49-F238E27FC236}">
                <a16:creationId xmlns:a16="http://schemas.microsoft.com/office/drawing/2014/main" id="{46D42231-B16E-7B48-A24E-70A42F305F6E}"/>
              </a:ext>
            </a:extLst>
          </p:cNvPr>
          <p:cNvSpPr txBox="1"/>
          <p:nvPr/>
        </p:nvSpPr>
        <p:spPr>
          <a:xfrm>
            <a:off x="4711700" y="6370519"/>
            <a:ext cx="7562850" cy="369332"/>
          </a:xfrm>
          <a:prstGeom prst="rect">
            <a:avLst/>
          </a:prstGeom>
          <a:noFill/>
        </p:spPr>
        <p:txBody>
          <a:bodyPr wrap="square" rtlCol="0">
            <a:spAutoFit/>
          </a:bodyPr>
          <a:lstStyle/>
          <a:p>
            <a:r>
              <a:rPr lang="en-US" dirty="0"/>
              <a:t>The assembly contained 2.82% (35,325,300bp) uncharacterized ‘N’ </a:t>
            </a:r>
            <a:r>
              <a:rPr lang="en-US" dirty="0" err="1"/>
              <a:t>basepair</a:t>
            </a:r>
            <a:r>
              <a:rPr lang="en-US" dirty="0"/>
              <a:t>.</a:t>
            </a:r>
          </a:p>
        </p:txBody>
      </p:sp>
    </p:spTree>
    <p:extLst>
      <p:ext uri="{BB962C8B-B14F-4D97-AF65-F5344CB8AC3E}">
        <p14:creationId xmlns:p14="http://schemas.microsoft.com/office/powerpoint/2010/main" val="327561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Genome</a:t>
            </a:r>
          </a:p>
        </p:txBody>
      </p:sp>
      <p:sp>
        <p:nvSpPr>
          <p:cNvPr id="3" name="Content Placeholder 2"/>
          <p:cNvSpPr>
            <a:spLocks noGrp="1"/>
          </p:cNvSpPr>
          <p:nvPr>
            <p:ph idx="1"/>
          </p:nvPr>
        </p:nvSpPr>
        <p:spPr/>
        <p:txBody>
          <a:bodyPr/>
          <a:lstStyle/>
          <a:p>
            <a:r>
              <a:rPr lang="en-US" dirty="0"/>
              <a:t>In 1990, the National Institutes of Health (NIH) and the Department of Energy joined with international partners to sequence the human genome.</a:t>
            </a:r>
          </a:p>
          <a:p>
            <a:r>
              <a:rPr lang="en-US" dirty="0"/>
              <a:t>In April 2003, researchers successfully completed the Human Genome Project, under budget ($2.7B) and more than two years ahead of schedule.</a:t>
            </a:r>
          </a:p>
          <a:p>
            <a:r>
              <a:rPr lang="en-US" dirty="0"/>
              <a:t>Thousands of people contributed the Human Genome Project</a:t>
            </a:r>
          </a:p>
          <a:p>
            <a:r>
              <a:rPr lang="en-US" dirty="0"/>
              <a:t>Even so, there remains ~400 gaps in the human reference sequence assembly representing hundreds of millions of bases.</a:t>
            </a:r>
          </a:p>
        </p:txBody>
      </p:sp>
    </p:spTree>
    <p:extLst>
      <p:ext uri="{BB962C8B-B14F-4D97-AF65-F5344CB8AC3E}">
        <p14:creationId xmlns:p14="http://schemas.microsoft.com/office/powerpoint/2010/main" val="432453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1D6D3-A9A6-6D41-BAB3-34DD193A9B55}"/>
              </a:ext>
            </a:extLst>
          </p:cNvPr>
          <p:cNvSpPr>
            <a:spLocks noGrp="1"/>
          </p:cNvSpPr>
          <p:nvPr>
            <p:ph type="title"/>
          </p:nvPr>
        </p:nvSpPr>
        <p:spPr/>
        <p:txBody>
          <a:bodyPr/>
          <a:lstStyle/>
          <a:p>
            <a:r>
              <a:rPr lang="en-US" dirty="0"/>
              <a:t>Black Tailed Deer</a:t>
            </a:r>
          </a:p>
        </p:txBody>
      </p:sp>
      <p:pic>
        <p:nvPicPr>
          <p:cNvPr id="5" name="Content Placeholder 4">
            <a:extLst>
              <a:ext uri="{FF2B5EF4-FFF2-40B4-BE49-F238E27FC236}">
                <a16:creationId xmlns:a16="http://schemas.microsoft.com/office/drawing/2014/main" id="{298EA01C-6EE8-654D-AF1B-2C073C9C1FCE}"/>
              </a:ext>
            </a:extLst>
          </p:cNvPr>
          <p:cNvPicPr>
            <a:picLocks noGrp="1" noChangeAspect="1"/>
          </p:cNvPicPr>
          <p:nvPr>
            <p:ph idx="1"/>
          </p:nvPr>
        </p:nvPicPr>
        <p:blipFill>
          <a:blip r:embed="rId2"/>
          <a:stretch>
            <a:fillRect/>
          </a:stretch>
        </p:blipFill>
        <p:spPr>
          <a:xfrm>
            <a:off x="838200" y="1310682"/>
            <a:ext cx="9046702" cy="5547318"/>
          </a:xfrm>
        </p:spPr>
      </p:pic>
    </p:spTree>
    <p:extLst>
      <p:ext uri="{BB962C8B-B14F-4D97-AF65-F5344CB8AC3E}">
        <p14:creationId xmlns:p14="http://schemas.microsoft.com/office/powerpoint/2010/main" val="2678444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E837-E27A-9944-8E5B-7C0D8D5EE73F}"/>
              </a:ext>
            </a:extLst>
          </p:cNvPr>
          <p:cNvSpPr>
            <a:spLocks noGrp="1"/>
          </p:cNvSpPr>
          <p:nvPr>
            <p:ph type="title"/>
          </p:nvPr>
        </p:nvSpPr>
        <p:spPr>
          <a:xfrm>
            <a:off x="825320" y="210578"/>
            <a:ext cx="6760335" cy="2339438"/>
          </a:xfrm>
        </p:spPr>
        <p:txBody>
          <a:bodyPr>
            <a:normAutofit fontScale="90000"/>
          </a:bodyPr>
          <a:lstStyle/>
          <a:p>
            <a:r>
              <a:rPr lang="en-US" sz="5400" dirty="0"/>
              <a:t>VGP Paper</a:t>
            </a:r>
            <a:br>
              <a:rPr lang="en-US" sz="5400" dirty="0"/>
            </a:br>
            <a:r>
              <a:rPr lang="en-US" sz="3100" b="1" dirty="0"/>
              <a:t>Towards complete and error-free genome assemblies of all vertebrate species</a:t>
            </a:r>
            <a:br>
              <a:rPr lang="en-US" sz="3100" b="1" dirty="0"/>
            </a:br>
            <a:r>
              <a:rPr lang="en-US" sz="3100" b="1" dirty="0"/>
              <a:t>May 23, 2020</a:t>
            </a:r>
            <a:br>
              <a:rPr lang="en-US" sz="5400" dirty="0"/>
            </a:br>
            <a:r>
              <a:rPr lang="en-US" sz="2000" dirty="0">
                <a:hlinkClick r:id="rId2"/>
              </a:rPr>
              <a:t>https://www.biorxiv.org/content/10.1101/2020.05.22.110833v1</a:t>
            </a:r>
            <a:endParaRPr lang="en-US" sz="2000" dirty="0"/>
          </a:p>
        </p:txBody>
      </p:sp>
      <p:pic>
        <p:nvPicPr>
          <p:cNvPr id="7" name="Content Placeholder 6" descr="A screenshot of a cell phone screen with text&#10;&#10;Description automatically generated">
            <a:extLst>
              <a:ext uri="{FF2B5EF4-FFF2-40B4-BE49-F238E27FC236}">
                <a16:creationId xmlns:a16="http://schemas.microsoft.com/office/drawing/2014/main" id="{5B9B6B5A-0A3C-8644-B367-98552F0B2002}"/>
              </a:ext>
            </a:extLst>
          </p:cNvPr>
          <p:cNvPicPr>
            <a:picLocks noGrp="1" noChangeAspect="1"/>
          </p:cNvPicPr>
          <p:nvPr>
            <p:ph idx="1"/>
          </p:nvPr>
        </p:nvPicPr>
        <p:blipFill>
          <a:blip r:embed="rId3"/>
          <a:stretch>
            <a:fillRect/>
          </a:stretch>
        </p:blipFill>
        <p:spPr>
          <a:xfrm>
            <a:off x="7276563" y="200113"/>
            <a:ext cx="4547983" cy="6552955"/>
          </a:xfrm>
        </p:spPr>
      </p:pic>
      <p:sp>
        <p:nvSpPr>
          <p:cNvPr id="9" name="TextBox 8">
            <a:extLst>
              <a:ext uri="{FF2B5EF4-FFF2-40B4-BE49-F238E27FC236}">
                <a16:creationId xmlns:a16="http://schemas.microsoft.com/office/drawing/2014/main" id="{243B8BF4-85D7-8442-94E7-96564344190B}"/>
              </a:ext>
            </a:extLst>
          </p:cNvPr>
          <p:cNvSpPr txBox="1"/>
          <p:nvPr/>
        </p:nvSpPr>
        <p:spPr>
          <a:xfrm>
            <a:off x="1081825" y="2846231"/>
            <a:ext cx="5640947"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Evaluation of data types and algorithms</a:t>
            </a:r>
          </a:p>
          <a:p>
            <a:pPr marL="342900" indent="-342900">
              <a:buFont typeface="Arial" panose="020B0604020202020204" pitchFamily="34" charset="0"/>
              <a:buChar char="•"/>
            </a:pPr>
            <a:r>
              <a:rPr lang="en-US" sz="2400" dirty="0"/>
              <a:t>Pipeline development</a:t>
            </a:r>
          </a:p>
          <a:p>
            <a:pPr marL="342900" indent="-342900">
              <a:buFont typeface="Arial" panose="020B0604020202020204" pitchFamily="34" charset="0"/>
              <a:buChar char="•"/>
            </a:pPr>
            <a:r>
              <a:rPr lang="en-US" sz="2400" dirty="0"/>
              <a:t>Establishment of assembly standards</a:t>
            </a:r>
          </a:p>
        </p:txBody>
      </p:sp>
    </p:spTree>
    <p:extLst>
      <p:ext uri="{BB962C8B-B14F-4D97-AF65-F5344CB8AC3E}">
        <p14:creationId xmlns:p14="http://schemas.microsoft.com/office/powerpoint/2010/main" val="1479604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EEBD-24F6-824B-8FBC-D8C604D65D58}"/>
              </a:ext>
            </a:extLst>
          </p:cNvPr>
          <p:cNvSpPr>
            <a:spLocks noGrp="1"/>
          </p:cNvSpPr>
          <p:nvPr>
            <p:ph type="title"/>
          </p:nvPr>
        </p:nvSpPr>
        <p:spPr/>
        <p:txBody>
          <a:bodyPr/>
          <a:lstStyle/>
          <a:p>
            <a:r>
              <a:rPr lang="en-US" dirty="0"/>
              <a:t>VGP Paper (Pipeline v1.0 - v1.6)</a:t>
            </a:r>
          </a:p>
        </p:txBody>
      </p:sp>
      <p:pic>
        <p:nvPicPr>
          <p:cNvPr id="5" name="Content Placeholder 4" descr="A screenshot of a social media post&#10;&#10;Description automatically generated">
            <a:extLst>
              <a:ext uri="{FF2B5EF4-FFF2-40B4-BE49-F238E27FC236}">
                <a16:creationId xmlns:a16="http://schemas.microsoft.com/office/drawing/2014/main" id="{914F9D9C-4506-0A41-9613-5DD2B49849D0}"/>
              </a:ext>
            </a:extLst>
          </p:cNvPr>
          <p:cNvPicPr>
            <a:picLocks noGrp="1" noChangeAspect="1"/>
          </p:cNvPicPr>
          <p:nvPr>
            <p:ph idx="1"/>
          </p:nvPr>
        </p:nvPicPr>
        <p:blipFill>
          <a:blip r:embed="rId2"/>
          <a:stretch>
            <a:fillRect/>
          </a:stretch>
        </p:blipFill>
        <p:spPr>
          <a:xfrm>
            <a:off x="1328244" y="1825625"/>
            <a:ext cx="9535512" cy="4351338"/>
          </a:xfrm>
        </p:spPr>
      </p:pic>
    </p:spTree>
    <p:extLst>
      <p:ext uri="{BB962C8B-B14F-4D97-AF65-F5344CB8AC3E}">
        <p14:creationId xmlns:p14="http://schemas.microsoft.com/office/powerpoint/2010/main" val="2500276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67606-16DB-BD41-9015-6FA6C62784DD}"/>
              </a:ext>
            </a:extLst>
          </p:cNvPr>
          <p:cNvSpPr>
            <a:spLocks noGrp="1"/>
          </p:cNvSpPr>
          <p:nvPr>
            <p:ph type="title"/>
          </p:nvPr>
        </p:nvSpPr>
        <p:spPr/>
        <p:txBody>
          <a:bodyPr/>
          <a:lstStyle/>
          <a:p>
            <a:r>
              <a:rPr lang="en-US" dirty="0"/>
              <a:t>VGP (Proposed Pipeline V2.0)</a:t>
            </a:r>
          </a:p>
        </p:txBody>
      </p:sp>
      <p:pic>
        <p:nvPicPr>
          <p:cNvPr id="5" name="Content Placeholder 4" descr="A screenshot of a social media post&#10;&#10;Description automatically generated">
            <a:extLst>
              <a:ext uri="{FF2B5EF4-FFF2-40B4-BE49-F238E27FC236}">
                <a16:creationId xmlns:a16="http://schemas.microsoft.com/office/drawing/2014/main" id="{257085F7-91D2-2840-A1B5-33F5B129E401}"/>
              </a:ext>
            </a:extLst>
          </p:cNvPr>
          <p:cNvPicPr>
            <a:picLocks noGrp="1" noChangeAspect="1"/>
          </p:cNvPicPr>
          <p:nvPr>
            <p:ph idx="1"/>
          </p:nvPr>
        </p:nvPicPr>
        <p:blipFill>
          <a:blip r:embed="rId2"/>
          <a:stretch>
            <a:fillRect/>
          </a:stretch>
        </p:blipFill>
        <p:spPr>
          <a:xfrm>
            <a:off x="903343" y="1825625"/>
            <a:ext cx="10385313" cy="4351338"/>
          </a:xfrm>
        </p:spPr>
      </p:pic>
    </p:spTree>
    <p:extLst>
      <p:ext uri="{BB962C8B-B14F-4D97-AF65-F5344CB8AC3E}">
        <p14:creationId xmlns:p14="http://schemas.microsoft.com/office/powerpoint/2010/main" val="2643945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07A72-A53A-6344-95CC-0267B7D97F12}"/>
              </a:ext>
            </a:extLst>
          </p:cNvPr>
          <p:cNvSpPr>
            <a:spLocks noGrp="1"/>
          </p:cNvSpPr>
          <p:nvPr>
            <p:ph type="title"/>
          </p:nvPr>
        </p:nvSpPr>
        <p:spPr/>
        <p:txBody>
          <a:bodyPr>
            <a:normAutofit/>
          </a:bodyPr>
          <a:lstStyle/>
          <a:p>
            <a:r>
              <a:rPr lang="en-US" dirty="0"/>
              <a:t>T2T Consortium	</a:t>
            </a:r>
            <a:br>
              <a:rPr lang="en-US" dirty="0"/>
            </a:br>
            <a:r>
              <a:rPr lang="en-US" sz="2800" dirty="0">
                <a:hlinkClick r:id="rId2"/>
              </a:rPr>
              <a:t>https://sites.google.com/ucsc.edu/t2tworkinggroup</a:t>
            </a:r>
            <a:endParaRPr lang="en-US" dirty="0"/>
          </a:p>
        </p:txBody>
      </p:sp>
      <p:sp>
        <p:nvSpPr>
          <p:cNvPr id="3" name="Content Placeholder 2">
            <a:extLst>
              <a:ext uri="{FF2B5EF4-FFF2-40B4-BE49-F238E27FC236}">
                <a16:creationId xmlns:a16="http://schemas.microsoft.com/office/drawing/2014/main" id="{3FAF4547-035A-C445-90C5-5BC899B7F715}"/>
              </a:ext>
            </a:extLst>
          </p:cNvPr>
          <p:cNvSpPr>
            <a:spLocks noGrp="1"/>
          </p:cNvSpPr>
          <p:nvPr>
            <p:ph idx="1"/>
          </p:nvPr>
        </p:nvSpPr>
        <p:spPr/>
        <p:txBody>
          <a:bodyPr>
            <a:normAutofit fontScale="92500" lnSpcReduction="20000"/>
          </a:bodyPr>
          <a:lstStyle/>
          <a:p>
            <a:r>
              <a:rPr lang="en-US" dirty="0"/>
              <a:t>The first end-to-end (no gaps) Human Chromosome (X Chromosome), published July 14, 2020.</a:t>
            </a:r>
            <a:r>
              <a:rPr lang="en-US" sz="2000" dirty="0"/>
              <a:t> </a:t>
            </a:r>
            <a:r>
              <a:rPr lang="en-US" sz="2000" dirty="0">
                <a:hlinkClick r:id="rId3"/>
              </a:rPr>
              <a:t>https://www.nature.com/articles/s41586-020-2547-7</a:t>
            </a:r>
            <a:endParaRPr lang="en-US" sz="2000" dirty="0"/>
          </a:p>
          <a:p>
            <a:endParaRPr lang="en-US" sz="2000" dirty="0"/>
          </a:p>
          <a:p>
            <a:r>
              <a:rPr lang="en-US" dirty="0"/>
              <a:t>50X coverage of ultra-long Oxford Nanopore sequencing, including 44 Gb of sequence in reads 100 kb+ and a maximum read length exceeding 1 Mb. </a:t>
            </a:r>
          </a:p>
          <a:p>
            <a:r>
              <a:rPr lang="en-US" dirty="0"/>
              <a:t>A ​de novo ​assembly combining this nanopore data with 70X of existing PacBio data achieved an NG50 contig size of 75 Mb (compared to 56 Mb for GRCh38), with some chromosomes broken only at the centromere. </a:t>
            </a:r>
          </a:p>
          <a:p>
            <a:r>
              <a:rPr lang="en-US" dirty="0"/>
              <a:t>Using this assembly as a basis, T2T chose to then manually finish the X chromosome. The few unresolved segmental duplications were assembled using ultra-long reads spanning the individual copies, and the ~2.8 </a:t>
            </a:r>
            <a:r>
              <a:rPr lang="en-US" dirty="0" err="1"/>
              <a:t>Mbp</a:t>
            </a:r>
            <a:r>
              <a:rPr lang="en-US" dirty="0"/>
              <a:t> X centromere was assembled by identifying unique variants within the array and using these to anchor overlapping ultra-long reads. </a:t>
            </a:r>
          </a:p>
          <a:p>
            <a:endParaRPr lang="en-US" dirty="0"/>
          </a:p>
        </p:txBody>
      </p:sp>
    </p:spTree>
    <p:extLst>
      <p:ext uri="{BB962C8B-B14F-4D97-AF65-F5344CB8AC3E}">
        <p14:creationId xmlns:p14="http://schemas.microsoft.com/office/powerpoint/2010/main" val="2804798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of the Future</a:t>
            </a:r>
          </a:p>
        </p:txBody>
      </p:sp>
      <p:sp>
        <p:nvSpPr>
          <p:cNvPr id="3" name="Content Placeholder 2"/>
          <p:cNvSpPr>
            <a:spLocks noGrp="1"/>
          </p:cNvSpPr>
          <p:nvPr>
            <p:ph idx="1"/>
          </p:nvPr>
        </p:nvSpPr>
        <p:spPr/>
        <p:txBody>
          <a:bodyPr>
            <a:normAutofit lnSpcReduction="10000"/>
          </a:bodyPr>
          <a:lstStyle/>
          <a:p>
            <a:r>
              <a:rPr lang="en-US" dirty="0"/>
              <a:t>To some extent we are limited by being able to generate enough (quantity) high quality, high molecular weight DNA.</a:t>
            </a:r>
          </a:p>
          <a:p>
            <a:r>
              <a:rPr lang="en-US" dirty="0"/>
              <a:t>Continued improvement to sequencing chemistries for consistent (PacBio </a:t>
            </a:r>
            <a:r>
              <a:rPr lang="en-US" dirty="0" err="1"/>
              <a:t>Hifi</a:t>
            </a:r>
            <a:r>
              <a:rPr lang="en-US" dirty="0"/>
              <a:t> CCS Reads) and longer reads, read quality improvement has become secondary.</a:t>
            </a:r>
          </a:p>
          <a:p>
            <a:r>
              <a:rPr lang="en-US" dirty="0"/>
              <a:t>Incremental improvement of the computational algorithms.</a:t>
            </a:r>
          </a:p>
          <a:p>
            <a:r>
              <a:rPr lang="en-US" dirty="0"/>
              <a:t>Scaffolding algorithms, algorithms merge multiple data types/sources (GFA2).</a:t>
            </a:r>
          </a:p>
          <a:p>
            <a:r>
              <a:rPr lang="en-US" dirty="0"/>
              <a:t>Polyploidy is now doable and an active area of research.</a:t>
            </a:r>
          </a:p>
          <a:p>
            <a:r>
              <a:rPr lang="en-US" dirty="0"/>
              <a:t>Haplotyped genomes </a:t>
            </a:r>
            <a:r>
              <a:rPr lang="mr-IN" dirty="0"/>
              <a:t>–</a:t>
            </a:r>
            <a:r>
              <a:rPr lang="en-US" dirty="0"/>
              <a:t> But how to really use the data.</a:t>
            </a:r>
          </a:p>
          <a:p>
            <a:endParaRPr lang="en-US" dirty="0"/>
          </a:p>
          <a:p>
            <a:endParaRPr lang="en-US" dirty="0"/>
          </a:p>
        </p:txBody>
      </p:sp>
    </p:spTree>
    <p:extLst>
      <p:ext uri="{BB962C8B-B14F-4D97-AF65-F5344CB8AC3E}">
        <p14:creationId xmlns:p14="http://schemas.microsoft.com/office/powerpoint/2010/main" val="1366650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Format Assembly - GFA2</a:t>
            </a:r>
          </a:p>
        </p:txBody>
      </p:sp>
      <p:sp>
        <p:nvSpPr>
          <p:cNvPr id="3" name="Content Placeholder 2"/>
          <p:cNvSpPr>
            <a:spLocks noGrp="1"/>
          </p:cNvSpPr>
          <p:nvPr>
            <p:ph idx="1"/>
          </p:nvPr>
        </p:nvSpPr>
        <p:spPr>
          <a:xfrm>
            <a:off x="838200" y="1525373"/>
            <a:ext cx="10515600" cy="4830669"/>
          </a:xfrm>
        </p:spPr>
        <p:txBody>
          <a:bodyPr>
            <a:normAutofit/>
          </a:bodyPr>
          <a:lstStyle/>
          <a:p>
            <a:r>
              <a:rPr lang="en-US" dirty="0"/>
              <a:t>Assembly is a pipeline</a:t>
            </a:r>
          </a:p>
          <a:p>
            <a:pPr lvl="1"/>
            <a:r>
              <a:rPr lang="en-US" dirty="0"/>
              <a:t>Overlap</a:t>
            </a:r>
          </a:p>
          <a:p>
            <a:pPr lvl="1"/>
            <a:r>
              <a:rPr lang="en-US" dirty="0"/>
              <a:t>Layout</a:t>
            </a:r>
          </a:p>
          <a:p>
            <a:pPr lvl="1"/>
            <a:r>
              <a:rPr lang="en-US" dirty="0"/>
              <a:t>Consensus</a:t>
            </a:r>
          </a:p>
          <a:p>
            <a:r>
              <a:rPr lang="en-US" dirty="0"/>
              <a:t>With a common input (</a:t>
            </a:r>
            <a:r>
              <a:rPr lang="en-US" dirty="0" err="1"/>
              <a:t>fastq</a:t>
            </a:r>
            <a:r>
              <a:rPr lang="en-US" dirty="0"/>
              <a:t>) and common output (</a:t>
            </a:r>
            <a:r>
              <a:rPr lang="en-US" dirty="0" err="1"/>
              <a:t>fasta</a:t>
            </a:r>
            <a:r>
              <a:rPr lang="en-US" dirty="0"/>
              <a:t>), but no common intermediate file format, causes a duplication of effort.</a:t>
            </a:r>
          </a:p>
          <a:p>
            <a:r>
              <a:rPr lang="en-US" dirty="0"/>
              <a:t>GFA2 - Common file format for assembly graph representation </a:t>
            </a:r>
          </a:p>
          <a:p>
            <a:pPr lvl="1"/>
            <a:r>
              <a:rPr lang="en-US" dirty="0"/>
              <a:t>Direct graph visualization, manipulation</a:t>
            </a:r>
          </a:p>
          <a:p>
            <a:pPr lvl="1"/>
            <a:r>
              <a:rPr lang="en-US" dirty="0"/>
              <a:t>Modular assembly tools (heterozygous/</a:t>
            </a:r>
            <a:r>
              <a:rPr lang="en-US" dirty="0" err="1"/>
              <a:t>mis</a:t>
            </a:r>
            <a:r>
              <a:rPr lang="en-US" dirty="0"/>
              <a:t>-assembled </a:t>
            </a:r>
            <a:r>
              <a:rPr lang="en-US" dirty="0" err="1"/>
              <a:t>contigs</a:t>
            </a:r>
            <a:r>
              <a:rPr lang="en-US" dirty="0"/>
              <a:t>)</a:t>
            </a:r>
          </a:p>
          <a:p>
            <a:pPr lvl="1"/>
            <a:r>
              <a:rPr lang="en-US" dirty="0"/>
              <a:t>Modular scaffolding tools</a:t>
            </a:r>
          </a:p>
          <a:p>
            <a:pPr lvl="1"/>
            <a:r>
              <a:rPr lang="en-US" dirty="0"/>
              <a:t>Graph aware annotation</a:t>
            </a:r>
          </a:p>
          <a:p>
            <a:pPr lvl="1"/>
            <a:endParaRPr lang="en-US" dirty="0"/>
          </a:p>
        </p:txBody>
      </p:sp>
    </p:spTree>
    <p:extLst>
      <p:ext uri="{BB962C8B-B14F-4D97-AF65-F5344CB8AC3E}">
        <p14:creationId xmlns:p14="http://schemas.microsoft.com/office/powerpoint/2010/main" val="1571093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Annotation </a:t>
            </a:r>
            <a:r>
              <a:rPr lang="mr-IN" dirty="0"/>
              <a:t>–</a:t>
            </a:r>
            <a:r>
              <a:rPr lang="en-US" dirty="0"/>
              <a:t> Pac bio </a:t>
            </a:r>
            <a:r>
              <a:rPr lang="en-US" dirty="0" err="1"/>
              <a:t>Iso-seq</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97388" y="2488250"/>
            <a:ext cx="5121088" cy="3527861"/>
          </a:xfrm>
        </p:spPr>
      </p:pic>
      <p:sp>
        <p:nvSpPr>
          <p:cNvPr id="5" name="TextBox 4"/>
          <p:cNvSpPr txBox="1"/>
          <p:nvPr/>
        </p:nvSpPr>
        <p:spPr>
          <a:xfrm>
            <a:off x="1021976" y="2568388"/>
            <a:ext cx="5217459" cy="3416320"/>
          </a:xfrm>
          <a:prstGeom prst="rect">
            <a:avLst/>
          </a:prstGeom>
          <a:noFill/>
        </p:spPr>
        <p:txBody>
          <a:bodyPr wrap="square" rtlCol="0">
            <a:spAutoFit/>
          </a:bodyPr>
          <a:lstStyle/>
          <a:p>
            <a:r>
              <a:rPr lang="en-US" sz="2400" b="1" dirty="0"/>
              <a:t>Produce full-length transcripts without assembly</a:t>
            </a:r>
            <a:endParaRPr lang="en-US" sz="2400" dirty="0"/>
          </a:p>
          <a:p>
            <a:r>
              <a:rPr lang="en-US" sz="2400" dirty="0"/>
              <a:t>The isoform sequencing (</a:t>
            </a:r>
            <a:r>
              <a:rPr lang="en-US" sz="2400" dirty="0" err="1"/>
              <a:t>Iso-Seq</a:t>
            </a:r>
            <a:r>
              <a:rPr lang="en-US" sz="2400" dirty="0"/>
              <a:t>) application generates full-length cDNA sequences — from the 5’ end of transcripts to the poly-A tail — After Circular consensus sequence (CCS) algorithm produces high quality isoforms.</a:t>
            </a:r>
          </a:p>
        </p:txBody>
      </p:sp>
    </p:spTree>
    <p:extLst>
      <p:ext uri="{BB962C8B-B14F-4D97-AF65-F5344CB8AC3E}">
        <p14:creationId xmlns:p14="http://schemas.microsoft.com/office/powerpoint/2010/main" val="875156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Renewed focus on genomes</a:t>
            </a:r>
          </a:p>
        </p:txBody>
      </p:sp>
      <p:sp>
        <p:nvSpPr>
          <p:cNvPr id="3" name="Content Placeholder 2"/>
          <p:cNvSpPr>
            <a:spLocks noGrp="1"/>
          </p:cNvSpPr>
          <p:nvPr>
            <p:ph idx="1"/>
          </p:nvPr>
        </p:nvSpPr>
        <p:spPr>
          <a:xfrm>
            <a:off x="838200" y="1704602"/>
            <a:ext cx="10515600" cy="4351338"/>
          </a:xfrm>
        </p:spPr>
        <p:txBody>
          <a:bodyPr>
            <a:normAutofit lnSpcReduction="10000"/>
          </a:bodyPr>
          <a:lstStyle/>
          <a:p>
            <a:r>
              <a:rPr lang="en-US" dirty="0"/>
              <a:t>Sequencing has become more democratic. For example, it took more than 50 people, around a dozen centers, $50 million and half a decade to generate a draft chimpanzee genome, published in 2005. This year, </a:t>
            </a:r>
            <a:r>
              <a:rPr lang="en-US" dirty="0" err="1"/>
              <a:t>Eichler's</a:t>
            </a:r>
            <a:r>
              <a:rPr lang="en-US" dirty="0"/>
              <a:t> lab completed a gorilla sequence for about $70,000. “That, to me, is a big deal,” he says.</a:t>
            </a:r>
          </a:p>
          <a:p>
            <a:r>
              <a:rPr lang="en-US" dirty="0"/>
              <a:t>Also a big deal, says </a:t>
            </a:r>
            <a:r>
              <a:rPr lang="en-US" dirty="0" err="1"/>
              <a:t>Eichler</a:t>
            </a:r>
            <a:r>
              <a:rPr lang="en-US" dirty="0"/>
              <a:t>, is the quality of their sequences. An earlier version of a gorilla genome was published in </a:t>
            </a:r>
            <a:r>
              <a:rPr lang="en-US" b="1" dirty="0"/>
              <a:t>2012</a:t>
            </a:r>
            <a:r>
              <a:rPr lang="en-US" dirty="0"/>
              <a:t> but that was done with shorter pieces of DNA, and therefore left hundreds of thousands of gaps. His team used long-read technology, closed 90 percent of those gaps, and was able to complete many genes that were only partially sequenced in the first attempt.</a:t>
            </a:r>
          </a:p>
        </p:txBody>
      </p:sp>
      <p:sp>
        <p:nvSpPr>
          <p:cNvPr id="4" name="TextBox 3"/>
          <p:cNvSpPr txBox="1"/>
          <p:nvPr/>
        </p:nvSpPr>
        <p:spPr>
          <a:xfrm>
            <a:off x="1159808" y="5879407"/>
            <a:ext cx="9759204" cy="923330"/>
          </a:xfrm>
          <a:prstGeom prst="rect">
            <a:avLst/>
          </a:prstGeom>
          <a:noFill/>
        </p:spPr>
        <p:txBody>
          <a:bodyPr wrap="square" rtlCol="0">
            <a:spAutoFit/>
          </a:bodyPr>
          <a:lstStyle/>
          <a:p>
            <a:r>
              <a:rPr lang="en-US" b="1" dirty="0"/>
              <a:t>Speed-reading the genome:</a:t>
            </a:r>
          </a:p>
          <a:p>
            <a:r>
              <a:rPr lang="en-US" b="1" i="1" dirty="0"/>
              <a:t>Cheaper methods of sequencing are opening up doors for new research and new career paths.</a:t>
            </a:r>
            <a:endParaRPr lang="en-US" dirty="0"/>
          </a:p>
          <a:p>
            <a:r>
              <a:rPr lang="en-US" dirty="0">
                <a:hlinkClick r:id="rId2"/>
              </a:rPr>
              <a:t>http://www.nature.com/naturejobs/science/articles/10.1038/nj0492</a:t>
            </a:r>
            <a:r>
              <a:rPr lang="en-US" dirty="0"/>
              <a:t>  </a:t>
            </a:r>
            <a:r>
              <a:rPr lang="en-US" dirty="0">
                <a:solidFill>
                  <a:srgbClr val="FF0000"/>
                </a:solidFill>
              </a:rPr>
              <a:t>2016</a:t>
            </a:r>
          </a:p>
        </p:txBody>
      </p:sp>
    </p:spTree>
    <p:extLst>
      <p:ext uri="{BB962C8B-B14F-4D97-AF65-F5344CB8AC3E}">
        <p14:creationId xmlns:p14="http://schemas.microsoft.com/office/powerpoint/2010/main" val="1644419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CDF1C-E586-EC49-8EBF-688838FC4614}"/>
              </a:ext>
            </a:extLst>
          </p:cNvPr>
          <p:cNvSpPr>
            <a:spLocks noGrp="1"/>
          </p:cNvSpPr>
          <p:nvPr>
            <p:ph type="title"/>
          </p:nvPr>
        </p:nvSpPr>
        <p:spPr/>
        <p:txBody>
          <a:bodyPr/>
          <a:lstStyle/>
          <a:p>
            <a:r>
              <a:rPr lang="en-US" dirty="0"/>
              <a:t>The Earth </a:t>
            </a:r>
            <a:r>
              <a:rPr lang="en-US" dirty="0" err="1"/>
              <a:t>Biogenome</a:t>
            </a:r>
            <a:r>
              <a:rPr lang="en-US" dirty="0"/>
              <a:t> Project</a:t>
            </a:r>
          </a:p>
        </p:txBody>
      </p:sp>
      <p:sp>
        <p:nvSpPr>
          <p:cNvPr id="3" name="Content Placeholder 2">
            <a:extLst>
              <a:ext uri="{FF2B5EF4-FFF2-40B4-BE49-F238E27FC236}">
                <a16:creationId xmlns:a16="http://schemas.microsoft.com/office/drawing/2014/main" id="{91486717-CC6B-5B42-9083-21350157827D}"/>
              </a:ext>
            </a:extLst>
          </p:cNvPr>
          <p:cNvSpPr>
            <a:spLocks noGrp="1"/>
          </p:cNvSpPr>
          <p:nvPr>
            <p:ph idx="1"/>
          </p:nvPr>
        </p:nvSpPr>
        <p:spPr/>
        <p:txBody>
          <a:bodyPr>
            <a:normAutofit fontScale="70000" lnSpcReduction="20000"/>
          </a:bodyPr>
          <a:lstStyle/>
          <a:p>
            <a:pPr marL="0" indent="0">
              <a:buNone/>
            </a:pPr>
            <a:r>
              <a:rPr lang="en-US" dirty="0"/>
              <a:t>Ambitious project to sequence all </a:t>
            </a:r>
            <a:r>
              <a:rPr lang="en-US" dirty="0" err="1"/>
              <a:t>Euk</a:t>
            </a:r>
            <a:r>
              <a:rPr lang="en-US" dirty="0"/>
              <a:t> life on Earth (~1.5M species) in 20 years time, for about similar total cost as the Human Genome Project ($4.7B). </a:t>
            </a:r>
            <a:r>
              <a:rPr lang="en-US" dirty="0">
                <a:hlinkClick r:id="rId2"/>
              </a:rPr>
              <a:t>https://www.pnas.org/content/115/17/4325</a:t>
            </a:r>
            <a:endParaRPr lang="en-US" dirty="0"/>
          </a:p>
          <a:p>
            <a:pPr marL="0" indent="0">
              <a:buNone/>
            </a:pPr>
            <a:endParaRPr lang="en-US" dirty="0"/>
          </a:p>
          <a:p>
            <a:pPr marL="0" indent="0">
              <a:buNone/>
            </a:pPr>
            <a:r>
              <a:rPr lang="en-US" dirty="0"/>
              <a:t>Umbrella consortium of many existing genome projects including:</a:t>
            </a:r>
          </a:p>
          <a:p>
            <a:r>
              <a:rPr lang="en-US" b="1" dirty="0">
                <a:hlinkClick r:id="rId3"/>
              </a:rPr>
              <a:t>5,000 Insect Genomes (i5K)</a:t>
            </a:r>
            <a:endParaRPr lang="en-US" b="1" dirty="0"/>
          </a:p>
          <a:p>
            <a:r>
              <a:rPr lang="en-US" b="1" dirty="0">
                <a:hlinkClick r:id="rId4"/>
              </a:rPr>
              <a:t>10,000 Bird Genomes (B10K)</a:t>
            </a:r>
            <a:endParaRPr lang="en-US" b="1" dirty="0"/>
          </a:p>
          <a:p>
            <a:r>
              <a:rPr lang="en-US" b="1" dirty="0">
                <a:hlinkClick r:id="rId5"/>
              </a:rPr>
              <a:t>10,000 Plant Genomes (10KP)</a:t>
            </a:r>
            <a:endParaRPr lang="en-US" b="1" dirty="0"/>
          </a:p>
          <a:p>
            <a:r>
              <a:rPr lang="en-US" b="1" dirty="0">
                <a:hlinkClick r:id="rId6"/>
              </a:rPr>
              <a:t>California Conservation Genomics Project (Cal CGP)</a:t>
            </a:r>
            <a:endParaRPr lang="en-US" b="1" dirty="0"/>
          </a:p>
          <a:p>
            <a:r>
              <a:rPr lang="en-US" b="1" dirty="0">
                <a:hlinkClick r:id="rId7"/>
              </a:rPr>
              <a:t>Darwin Tree of Life</a:t>
            </a:r>
            <a:r>
              <a:rPr lang="en-US" b="1" dirty="0"/>
              <a:t> (60K organisms on the British Isles)</a:t>
            </a:r>
          </a:p>
          <a:p>
            <a:r>
              <a:rPr lang="en-US" b="1" dirty="0">
                <a:hlinkClick r:id="rId8"/>
              </a:rPr>
              <a:t>Fish 10,000 Genomes (Fish 10K)</a:t>
            </a:r>
            <a:endParaRPr lang="en-US" b="1" dirty="0"/>
          </a:p>
          <a:p>
            <a:r>
              <a:rPr lang="en-US" b="1" dirty="0">
                <a:hlinkClick r:id="rId9"/>
              </a:rPr>
              <a:t>Genome 10K</a:t>
            </a:r>
            <a:r>
              <a:rPr lang="en-US" b="1" dirty="0"/>
              <a:t>/</a:t>
            </a:r>
            <a:r>
              <a:rPr lang="en-US" b="1" dirty="0">
                <a:hlinkClick r:id="rId10"/>
              </a:rPr>
              <a:t>VGP</a:t>
            </a:r>
            <a:r>
              <a:rPr lang="en-US" b="1" dirty="0"/>
              <a:t> (1 genome from each </a:t>
            </a:r>
            <a:r>
              <a:rPr lang="en-US" b="1" dirty="0" err="1"/>
              <a:t>Vertebate</a:t>
            </a:r>
            <a:r>
              <a:rPr lang="en-US" b="1" dirty="0"/>
              <a:t> genus, ~70K)</a:t>
            </a:r>
          </a:p>
          <a:p>
            <a:r>
              <a:rPr lang="en-US" b="1" dirty="0"/>
              <a:t>Many More</a:t>
            </a:r>
            <a:endParaRPr lang="en-US" dirty="0"/>
          </a:p>
        </p:txBody>
      </p:sp>
      <p:sp>
        <p:nvSpPr>
          <p:cNvPr id="4" name="Rectangle 3">
            <a:extLst>
              <a:ext uri="{FF2B5EF4-FFF2-40B4-BE49-F238E27FC236}">
                <a16:creationId xmlns:a16="http://schemas.microsoft.com/office/drawing/2014/main" id="{5A74DF89-F589-2947-83B6-6ECCC64AFB53}"/>
              </a:ext>
            </a:extLst>
          </p:cNvPr>
          <p:cNvSpPr/>
          <p:nvPr/>
        </p:nvSpPr>
        <p:spPr>
          <a:xfrm>
            <a:off x="8477981" y="6308209"/>
            <a:ext cx="3478516" cy="369332"/>
          </a:xfrm>
          <a:prstGeom prst="rect">
            <a:avLst/>
          </a:prstGeom>
        </p:spPr>
        <p:txBody>
          <a:bodyPr wrap="none">
            <a:spAutoFit/>
          </a:bodyPr>
          <a:lstStyle/>
          <a:p>
            <a:r>
              <a:rPr lang="en-US" dirty="0">
                <a:hlinkClick r:id="rId11"/>
              </a:rPr>
              <a:t>https://www.earthbiogenome.org/</a:t>
            </a:r>
            <a:endParaRPr lang="en-US" dirty="0"/>
          </a:p>
        </p:txBody>
      </p:sp>
    </p:spTree>
    <p:extLst>
      <p:ext uri="{BB962C8B-B14F-4D97-AF65-F5344CB8AC3E}">
        <p14:creationId xmlns:p14="http://schemas.microsoft.com/office/powerpoint/2010/main" val="252769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Gorilla Genome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54233319"/>
              </p:ext>
            </p:extLst>
          </p:nvPr>
        </p:nvGraphicFramePr>
        <p:xfrm>
          <a:off x="838198" y="1762910"/>
          <a:ext cx="10112301" cy="4046220"/>
        </p:xfrm>
        <a:graphic>
          <a:graphicData uri="http://schemas.openxmlformats.org/drawingml/2006/table">
            <a:tbl>
              <a:tblPr firstRow="1" bandRow="1">
                <a:tableStyleId>{5C22544A-7EE6-4342-B048-85BDC9FD1C3A}</a:tableStyleId>
              </a:tblPr>
              <a:tblGrid>
                <a:gridCol w="3370767">
                  <a:extLst>
                    <a:ext uri="{9D8B030D-6E8A-4147-A177-3AD203B41FA5}">
                      <a16:colId xmlns:a16="http://schemas.microsoft.com/office/drawing/2014/main" val="20000"/>
                    </a:ext>
                  </a:extLst>
                </a:gridCol>
                <a:gridCol w="3370767">
                  <a:extLst>
                    <a:ext uri="{9D8B030D-6E8A-4147-A177-3AD203B41FA5}">
                      <a16:colId xmlns:a16="http://schemas.microsoft.com/office/drawing/2014/main" val="20001"/>
                    </a:ext>
                  </a:extLst>
                </a:gridCol>
                <a:gridCol w="3370767">
                  <a:extLst>
                    <a:ext uri="{9D8B030D-6E8A-4147-A177-3AD203B41FA5}">
                      <a16:colId xmlns:a16="http://schemas.microsoft.com/office/drawing/2014/main" val="20002"/>
                    </a:ext>
                  </a:extLst>
                </a:gridCol>
              </a:tblGrid>
              <a:tr h="370840">
                <a:tc>
                  <a:txBody>
                    <a:bodyPr/>
                    <a:lstStyle/>
                    <a:p>
                      <a:r>
                        <a:rPr lang="en-US" dirty="0"/>
                        <a:t>Assembly</a:t>
                      </a:r>
                    </a:p>
                  </a:txBody>
                  <a:tcPr/>
                </a:tc>
                <a:tc>
                  <a:txBody>
                    <a:bodyPr/>
                    <a:lstStyle/>
                    <a:p>
                      <a:r>
                        <a:rPr lang="en-US" dirty="0"/>
                        <a:t>2012 Illumina</a:t>
                      </a:r>
                      <a:r>
                        <a:rPr lang="en-US" baseline="0" dirty="0"/>
                        <a:t> Assembly</a:t>
                      </a:r>
                      <a:endParaRPr lang="en-US" dirty="0"/>
                    </a:p>
                  </a:txBody>
                  <a:tcPr/>
                </a:tc>
                <a:tc>
                  <a:txBody>
                    <a:bodyPr/>
                    <a:lstStyle/>
                    <a:p>
                      <a:r>
                        <a:rPr lang="en-US" dirty="0"/>
                        <a:t>2016 Pacific Biosystems Assembly</a:t>
                      </a:r>
                    </a:p>
                  </a:txBody>
                  <a:tcPr/>
                </a:tc>
                <a:extLst>
                  <a:ext uri="{0D108BD9-81ED-4DB2-BD59-A6C34878D82A}">
                    <a16:rowId xmlns:a16="http://schemas.microsoft.com/office/drawing/2014/main" val="10000"/>
                  </a:ext>
                </a:extLst>
              </a:tr>
              <a:tr h="370840">
                <a:tc>
                  <a:txBody>
                    <a:bodyPr/>
                    <a:lstStyle/>
                    <a:p>
                      <a:pPr algn="l"/>
                      <a:r>
                        <a:rPr lang="en-US" dirty="0">
                          <a:effectLst/>
                        </a:rPr>
                        <a:t>Total length</a:t>
                      </a:r>
                    </a:p>
                  </a:txBody>
                  <a:tcPr marL="31750" marR="31750" marT="31750" marB="31750"/>
                </a:tc>
                <a:tc>
                  <a:txBody>
                    <a:bodyPr/>
                    <a:lstStyle/>
                    <a:p>
                      <a:pPr algn="l"/>
                      <a:r>
                        <a:rPr lang="fi-FI" dirty="0">
                          <a:effectLst/>
                        </a:rPr>
                        <a:t>3,041,976,159</a:t>
                      </a:r>
                      <a:r>
                        <a:rPr lang="fi-FI" baseline="0" dirty="0">
                          <a:effectLst/>
                          <a:latin typeface="arial unicode ms" charset="0"/>
                        </a:rPr>
                        <a:t> </a:t>
                      </a:r>
                      <a:r>
                        <a:rPr lang="fi-FI" dirty="0" err="1">
                          <a:effectLst/>
                        </a:rPr>
                        <a:t>bp</a:t>
                      </a:r>
                      <a:endParaRPr lang="fi-FI" dirty="0">
                        <a:effectLst/>
                      </a:endParaRPr>
                    </a:p>
                  </a:txBody>
                  <a:tcPr marL="31750" marR="31750" marT="31750" marB="31750"/>
                </a:tc>
                <a:tc>
                  <a:txBody>
                    <a:bodyPr/>
                    <a:lstStyle/>
                    <a:p>
                      <a:pPr algn="l"/>
                      <a:r>
                        <a:rPr lang="en-US" dirty="0">
                          <a:effectLst/>
                        </a:rPr>
                        <a:t>3,080,414,926 </a:t>
                      </a:r>
                      <a:r>
                        <a:rPr lang="en-US" dirty="0" err="1">
                          <a:effectLst/>
                        </a:rPr>
                        <a:t>bp</a:t>
                      </a:r>
                      <a:endParaRPr lang="en-US" dirty="0">
                        <a:effectLst/>
                      </a:endParaRPr>
                    </a:p>
                  </a:txBody>
                  <a:tcPr marL="31750" marR="31750" marT="31750" marB="31750"/>
                </a:tc>
                <a:extLst>
                  <a:ext uri="{0D108BD9-81ED-4DB2-BD59-A6C34878D82A}">
                    <a16:rowId xmlns:a16="http://schemas.microsoft.com/office/drawing/2014/main" val="10001"/>
                  </a:ext>
                </a:extLst>
              </a:tr>
              <a:tr h="370840">
                <a:tc>
                  <a:txBody>
                    <a:bodyPr/>
                    <a:lstStyle/>
                    <a:p>
                      <a:pPr algn="l"/>
                      <a:r>
                        <a:rPr lang="en-US" b="1" dirty="0" err="1">
                          <a:effectLst/>
                        </a:rPr>
                        <a:t>Contigs</a:t>
                      </a:r>
                      <a:endParaRPr lang="en-US" b="1" dirty="0">
                        <a:effectLst/>
                      </a:endParaRPr>
                    </a:p>
                  </a:txBody>
                  <a:tcPr marL="31750" marR="31750" marT="31750" marB="31750"/>
                </a:tc>
                <a:tc>
                  <a:txBody>
                    <a:bodyPr/>
                    <a:lstStyle/>
                    <a:p>
                      <a:pPr algn="l"/>
                      <a:r>
                        <a:rPr lang="uk-UA" b="1" dirty="0">
                          <a:effectLst/>
                        </a:rPr>
                        <a:t>465,847</a:t>
                      </a:r>
                    </a:p>
                  </a:txBody>
                  <a:tcPr marL="31750" marR="31750" marT="31750" marB="31750"/>
                </a:tc>
                <a:tc>
                  <a:txBody>
                    <a:bodyPr/>
                    <a:lstStyle/>
                    <a:p>
                      <a:pPr algn="l"/>
                      <a:r>
                        <a:rPr lang="en-US" b="1" dirty="0">
                          <a:effectLst/>
                        </a:rPr>
                        <a:t>16,073</a:t>
                      </a:r>
                    </a:p>
                  </a:txBody>
                  <a:tcPr marL="31750" marR="31750" marT="31750" marB="31750"/>
                </a:tc>
                <a:extLst>
                  <a:ext uri="{0D108BD9-81ED-4DB2-BD59-A6C34878D82A}">
                    <a16:rowId xmlns:a16="http://schemas.microsoft.com/office/drawing/2014/main" val="10002"/>
                  </a:ext>
                </a:extLst>
              </a:tr>
              <a:tr h="370840">
                <a:tc>
                  <a:txBody>
                    <a:bodyPr/>
                    <a:lstStyle/>
                    <a:p>
                      <a:pPr algn="l"/>
                      <a:r>
                        <a:rPr lang="en-US">
                          <a:effectLst/>
                        </a:rPr>
                        <a:t>Total contig length</a:t>
                      </a:r>
                    </a:p>
                  </a:txBody>
                  <a:tcPr marL="31750" marR="31750" marT="31750" marB="31750"/>
                </a:tc>
                <a:tc>
                  <a:txBody>
                    <a:bodyPr/>
                    <a:lstStyle/>
                    <a:p>
                      <a:pPr algn="l"/>
                      <a:r>
                        <a:rPr lang="ru-RU" dirty="0">
                          <a:effectLst/>
                        </a:rPr>
                        <a:t>2,829,670,843</a:t>
                      </a:r>
                      <a:r>
                        <a:rPr lang="en-US" baseline="0" dirty="0">
                          <a:effectLst/>
                          <a:latin typeface="arial unicode ms" charset="0"/>
                        </a:rPr>
                        <a:t> </a:t>
                      </a:r>
                      <a:r>
                        <a:rPr lang="ru-RU" dirty="0" err="1">
                          <a:effectLst/>
                        </a:rPr>
                        <a:t>bp</a:t>
                      </a:r>
                      <a:endParaRPr lang="ru-RU" dirty="0">
                        <a:effectLst/>
                      </a:endParaRPr>
                    </a:p>
                  </a:txBody>
                  <a:tcPr marL="31750" marR="31750" marT="31750" marB="31750"/>
                </a:tc>
                <a:tc>
                  <a:txBody>
                    <a:bodyPr/>
                    <a:lstStyle/>
                    <a:p>
                      <a:pPr algn="l"/>
                      <a:r>
                        <a:rPr lang="en-US" dirty="0">
                          <a:effectLst/>
                        </a:rPr>
                        <a:t>3,080,414,926 </a:t>
                      </a:r>
                      <a:r>
                        <a:rPr lang="en-US" dirty="0" err="1">
                          <a:effectLst/>
                        </a:rPr>
                        <a:t>bp</a:t>
                      </a:r>
                      <a:endParaRPr lang="en-US" dirty="0">
                        <a:effectLst/>
                      </a:endParaRPr>
                    </a:p>
                  </a:txBody>
                  <a:tcPr marL="31750" marR="31750" marT="31750" marB="31750"/>
                </a:tc>
                <a:extLst>
                  <a:ext uri="{0D108BD9-81ED-4DB2-BD59-A6C34878D82A}">
                    <a16:rowId xmlns:a16="http://schemas.microsoft.com/office/drawing/2014/main" val="10003"/>
                  </a:ext>
                </a:extLst>
              </a:tr>
              <a:tr h="370840">
                <a:tc>
                  <a:txBody>
                    <a:bodyPr/>
                    <a:lstStyle/>
                    <a:p>
                      <a:pPr algn="l"/>
                      <a:r>
                        <a:rPr lang="en-US">
                          <a:effectLst/>
                        </a:rPr>
                        <a:t>Placed contig length</a:t>
                      </a:r>
                    </a:p>
                  </a:txBody>
                  <a:tcPr marL="31750" marR="31750" marT="31750" marB="31750"/>
                </a:tc>
                <a:tc>
                  <a:txBody>
                    <a:bodyPr/>
                    <a:lstStyle/>
                    <a:p>
                      <a:pPr algn="l"/>
                      <a:r>
                        <a:rPr lang="fi-FI" dirty="0">
                          <a:effectLst/>
                        </a:rPr>
                        <a:t>2,712,844,129</a:t>
                      </a:r>
                      <a:r>
                        <a:rPr lang="fi-FI" baseline="0" dirty="0">
                          <a:effectLst/>
                          <a:latin typeface="arial unicode ms" charset="0"/>
                        </a:rPr>
                        <a:t> </a:t>
                      </a:r>
                      <a:r>
                        <a:rPr lang="fi-FI" dirty="0" err="1">
                          <a:effectLst/>
                        </a:rPr>
                        <a:t>bp</a:t>
                      </a:r>
                      <a:endParaRPr lang="fi-FI" dirty="0">
                        <a:effectLst/>
                      </a:endParaRPr>
                    </a:p>
                  </a:txBody>
                  <a:tcPr marL="31750" marR="31750" marT="31750" marB="31750"/>
                </a:tc>
                <a:tc>
                  <a:txBody>
                    <a:bodyPr/>
                    <a:lstStyle/>
                    <a:p>
                      <a:pPr algn="l"/>
                      <a:r>
                        <a:rPr lang="en-US" dirty="0">
                          <a:effectLst/>
                        </a:rPr>
                        <a:t>2,790,620,487 </a:t>
                      </a:r>
                      <a:r>
                        <a:rPr lang="en-US" dirty="0" err="1">
                          <a:effectLst/>
                        </a:rPr>
                        <a:t>bp</a:t>
                      </a:r>
                      <a:endParaRPr lang="en-US" dirty="0">
                        <a:effectLst/>
                      </a:endParaRPr>
                    </a:p>
                  </a:txBody>
                  <a:tcPr marL="31750" marR="31750" marT="31750" marB="31750"/>
                </a:tc>
                <a:extLst>
                  <a:ext uri="{0D108BD9-81ED-4DB2-BD59-A6C34878D82A}">
                    <a16:rowId xmlns:a16="http://schemas.microsoft.com/office/drawing/2014/main" val="10004"/>
                  </a:ext>
                </a:extLst>
              </a:tr>
              <a:tr h="370840">
                <a:tc>
                  <a:txBody>
                    <a:bodyPr/>
                    <a:lstStyle/>
                    <a:p>
                      <a:pPr algn="l"/>
                      <a:r>
                        <a:rPr lang="en-US">
                          <a:effectLst/>
                        </a:rPr>
                        <a:t>Unplaced contig length</a:t>
                      </a:r>
                    </a:p>
                  </a:txBody>
                  <a:tcPr marL="31750" marR="31750" marT="31750" marB="31750"/>
                </a:tc>
                <a:tc>
                  <a:txBody>
                    <a:bodyPr/>
                    <a:lstStyle/>
                    <a:p>
                      <a:pPr algn="l"/>
                      <a:r>
                        <a:rPr lang="fi-FI" dirty="0">
                          <a:effectLst/>
                        </a:rPr>
                        <a:t>116,826,714</a:t>
                      </a:r>
                      <a:r>
                        <a:rPr lang="fi-FI" baseline="0" dirty="0">
                          <a:effectLst/>
                          <a:latin typeface="arial unicode ms" charset="0"/>
                        </a:rPr>
                        <a:t> </a:t>
                      </a:r>
                      <a:r>
                        <a:rPr lang="fi-FI" dirty="0" err="1">
                          <a:effectLst/>
                        </a:rPr>
                        <a:t>bp</a:t>
                      </a:r>
                      <a:endParaRPr lang="fi-FI" dirty="0">
                        <a:effectLst/>
                      </a:endParaRPr>
                    </a:p>
                  </a:txBody>
                  <a:tcPr marL="31750" marR="31750" marT="31750" marB="31750"/>
                </a:tc>
                <a:tc>
                  <a:txBody>
                    <a:bodyPr/>
                    <a:lstStyle/>
                    <a:p>
                      <a:pPr algn="l"/>
                      <a:r>
                        <a:rPr lang="en-US" dirty="0">
                          <a:effectLst/>
                        </a:rPr>
                        <a:t>289,794,439 </a:t>
                      </a:r>
                      <a:r>
                        <a:rPr lang="en-US" dirty="0" err="1">
                          <a:effectLst/>
                        </a:rPr>
                        <a:t>bp</a:t>
                      </a:r>
                      <a:endParaRPr lang="en-US" dirty="0">
                        <a:effectLst/>
                      </a:endParaRPr>
                    </a:p>
                  </a:txBody>
                  <a:tcPr marL="31750" marR="31750" marT="31750" marB="31750"/>
                </a:tc>
                <a:extLst>
                  <a:ext uri="{0D108BD9-81ED-4DB2-BD59-A6C34878D82A}">
                    <a16:rowId xmlns:a16="http://schemas.microsoft.com/office/drawing/2014/main" val="10005"/>
                  </a:ext>
                </a:extLst>
              </a:tr>
              <a:tr h="370840">
                <a:tc>
                  <a:txBody>
                    <a:bodyPr/>
                    <a:lstStyle/>
                    <a:p>
                      <a:pPr algn="l"/>
                      <a:r>
                        <a:rPr lang="en-US" b="1">
                          <a:effectLst/>
                        </a:rPr>
                        <a:t>Max. contig length</a:t>
                      </a:r>
                    </a:p>
                  </a:txBody>
                  <a:tcPr marL="31750" marR="31750" marT="31750" marB="31750"/>
                </a:tc>
                <a:tc>
                  <a:txBody>
                    <a:bodyPr/>
                    <a:lstStyle/>
                    <a:p>
                      <a:pPr algn="l"/>
                      <a:r>
                        <a:rPr lang="ru-RU" b="1" dirty="0">
                          <a:effectLst/>
                        </a:rPr>
                        <a:t>191,556</a:t>
                      </a:r>
                      <a:r>
                        <a:rPr lang="en-US" b="1" baseline="0" dirty="0">
                          <a:effectLst/>
                          <a:latin typeface="arial unicode ms" charset="0"/>
                        </a:rPr>
                        <a:t> </a:t>
                      </a:r>
                      <a:r>
                        <a:rPr lang="ru-RU" b="1" dirty="0" err="1">
                          <a:effectLst/>
                        </a:rPr>
                        <a:t>bp</a:t>
                      </a:r>
                      <a:endParaRPr lang="ru-RU" b="1" dirty="0">
                        <a:effectLst/>
                      </a:endParaRPr>
                    </a:p>
                  </a:txBody>
                  <a:tcPr marL="31750" marR="31750" marT="31750" marB="31750"/>
                </a:tc>
                <a:tc>
                  <a:txBody>
                    <a:bodyPr/>
                    <a:lstStyle/>
                    <a:p>
                      <a:pPr algn="l"/>
                      <a:r>
                        <a:rPr lang="en-US" b="1" dirty="0">
                          <a:effectLst/>
                        </a:rPr>
                        <a:t>36,219,563 </a:t>
                      </a:r>
                      <a:r>
                        <a:rPr lang="en-US" b="1" dirty="0" err="1">
                          <a:effectLst/>
                        </a:rPr>
                        <a:t>bp</a:t>
                      </a:r>
                      <a:endParaRPr lang="en-US" b="1" dirty="0">
                        <a:effectLst/>
                      </a:endParaRPr>
                    </a:p>
                  </a:txBody>
                  <a:tcPr marL="31750" marR="31750" marT="31750" marB="31750"/>
                </a:tc>
                <a:extLst>
                  <a:ext uri="{0D108BD9-81ED-4DB2-BD59-A6C34878D82A}">
                    <a16:rowId xmlns:a16="http://schemas.microsoft.com/office/drawing/2014/main" val="10006"/>
                  </a:ext>
                </a:extLst>
              </a:tr>
              <a:tr h="370840">
                <a:tc>
                  <a:txBody>
                    <a:bodyPr/>
                    <a:lstStyle/>
                    <a:p>
                      <a:pPr algn="l"/>
                      <a:r>
                        <a:rPr lang="en-US" b="1">
                          <a:effectLst/>
                        </a:rPr>
                        <a:t>Contig N50</a:t>
                      </a:r>
                    </a:p>
                  </a:txBody>
                  <a:tcPr marL="31750" marR="31750" marT="31750" marB="31750"/>
                </a:tc>
                <a:tc>
                  <a:txBody>
                    <a:bodyPr/>
                    <a:lstStyle/>
                    <a:p>
                      <a:pPr algn="l"/>
                      <a:r>
                        <a:rPr lang="ru-RU" b="1" dirty="0">
                          <a:effectLst/>
                        </a:rPr>
                        <a:t>11.</a:t>
                      </a:r>
                      <a:r>
                        <a:rPr lang="en-US" b="1" dirty="0">
                          <a:effectLst/>
                        </a:rPr>
                        <a:t>6</a:t>
                      </a:r>
                      <a:r>
                        <a:rPr lang="en-US" b="1" baseline="0" dirty="0">
                          <a:effectLst/>
                          <a:latin typeface="arial unicode ms" charset="0"/>
                        </a:rPr>
                        <a:t> </a:t>
                      </a:r>
                      <a:r>
                        <a:rPr lang="en-US" b="1" baseline="0" dirty="0">
                          <a:effectLst/>
                          <a:latin typeface="+mn-lt"/>
                        </a:rPr>
                        <a:t>kb</a:t>
                      </a:r>
                      <a:endParaRPr lang="ru-RU" b="1" dirty="0">
                        <a:effectLst/>
                      </a:endParaRPr>
                    </a:p>
                  </a:txBody>
                  <a:tcPr marL="31750" marR="31750" marT="31750" marB="31750"/>
                </a:tc>
                <a:tc>
                  <a:txBody>
                    <a:bodyPr/>
                    <a:lstStyle/>
                    <a:p>
                      <a:pPr algn="l"/>
                      <a:r>
                        <a:rPr lang="sk-SK" b="1" dirty="0">
                          <a:effectLst/>
                        </a:rPr>
                        <a:t> 9.6</a:t>
                      </a:r>
                      <a:r>
                        <a:rPr lang="sk-SK" b="1" baseline="0" dirty="0">
                          <a:effectLst/>
                        </a:rPr>
                        <a:t> </a:t>
                      </a:r>
                      <a:r>
                        <a:rPr lang="sk-SK" b="1" baseline="0" dirty="0" err="1">
                          <a:effectLst/>
                        </a:rPr>
                        <a:t>mb</a:t>
                      </a:r>
                      <a:endParaRPr lang="sk-SK" b="1" dirty="0">
                        <a:effectLst/>
                      </a:endParaRPr>
                    </a:p>
                  </a:txBody>
                  <a:tcPr marL="31750" marR="31750" marT="31750" marB="31750"/>
                </a:tc>
                <a:extLst>
                  <a:ext uri="{0D108BD9-81ED-4DB2-BD59-A6C34878D82A}">
                    <a16:rowId xmlns:a16="http://schemas.microsoft.com/office/drawing/2014/main" val="10007"/>
                  </a:ext>
                </a:extLst>
              </a:tr>
              <a:tr h="370840">
                <a:tc>
                  <a:txBody>
                    <a:bodyPr/>
                    <a:lstStyle/>
                    <a:p>
                      <a:pPr algn="l"/>
                      <a:r>
                        <a:rPr lang="en-US">
                          <a:effectLst/>
                        </a:rPr>
                        <a:t>Scaffolds</a:t>
                      </a:r>
                    </a:p>
                  </a:txBody>
                  <a:tcPr marL="31750" marR="31750" marT="31750" marB="31750"/>
                </a:tc>
                <a:tc>
                  <a:txBody>
                    <a:bodyPr/>
                    <a:lstStyle/>
                    <a:p>
                      <a:pPr algn="l"/>
                      <a:r>
                        <a:rPr lang="is-IS">
                          <a:effectLst/>
                        </a:rPr>
                        <a:t>22,164</a:t>
                      </a:r>
                    </a:p>
                  </a:txBody>
                  <a:tcPr marL="31750" marR="31750" marT="31750" marB="31750"/>
                </a:tc>
                <a:tc>
                  <a:txBody>
                    <a:bodyPr/>
                    <a:lstStyle/>
                    <a:p>
                      <a:pPr algn="l"/>
                      <a:r>
                        <a:rPr lang="sk-SK" dirty="0">
                          <a:effectLst/>
                        </a:rPr>
                        <a:t> 554</a:t>
                      </a:r>
                    </a:p>
                  </a:txBody>
                  <a:tcPr marL="31750" marR="31750" marT="31750" marB="31750"/>
                </a:tc>
                <a:extLst>
                  <a:ext uri="{0D108BD9-81ED-4DB2-BD59-A6C34878D82A}">
                    <a16:rowId xmlns:a16="http://schemas.microsoft.com/office/drawing/2014/main" val="10008"/>
                  </a:ext>
                </a:extLst>
              </a:tr>
              <a:tr h="370840">
                <a:tc>
                  <a:txBody>
                    <a:bodyPr/>
                    <a:lstStyle/>
                    <a:p>
                      <a:pPr algn="l"/>
                      <a:r>
                        <a:rPr lang="en-US">
                          <a:effectLst/>
                        </a:rPr>
                        <a:t>Max. scaffold length</a:t>
                      </a:r>
                    </a:p>
                  </a:txBody>
                  <a:tcPr marL="31750" marR="31750" marT="31750" marB="31750"/>
                </a:tc>
                <a:tc>
                  <a:txBody>
                    <a:bodyPr/>
                    <a:lstStyle/>
                    <a:p>
                      <a:pPr algn="l"/>
                      <a:r>
                        <a:rPr lang="fi-FI" dirty="0">
                          <a:effectLst/>
                        </a:rPr>
                        <a:t>10,247,101</a:t>
                      </a:r>
                      <a:r>
                        <a:rPr lang="fi-FI" baseline="0" dirty="0">
                          <a:effectLst/>
                          <a:latin typeface="arial unicode ms" charset="0"/>
                        </a:rPr>
                        <a:t> </a:t>
                      </a:r>
                      <a:r>
                        <a:rPr lang="fi-FI" baseline="0" dirty="0" err="1">
                          <a:effectLst/>
                          <a:latin typeface="+mn-lt"/>
                        </a:rPr>
                        <a:t>bp</a:t>
                      </a:r>
                      <a:endParaRPr lang="fi-FI" dirty="0">
                        <a:effectLst/>
                      </a:endParaRPr>
                    </a:p>
                  </a:txBody>
                  <a:tcPr marL="31750" marR="31750" marT="31750" marB="31750"/>
                </a:tc>
                <a:tc>
                  <a:txBody>
                    <a:bodyPr/>
                    <a:lstStyle/>
                    <a:p>
                      <a:pPr algn="l"/>
                      <a:r>
                        <a:rPr lang="sk-SK" dirty="0">
                          <a:effectLst/>
                        </a:rPr>
                        <a:t> 110,018,866 </a:t>
                      </a:r>
                      <a:r>
                        <a:rPr lang="sk-SK" dirty="0" err="1">
                          <a:effectLst/>
                        </a:rPr>
                        <a:t>bp</a:t>
                      </a:r>
                      <a:endParaRPr lang="sk-SK" dirty="0">
                        <a:effectLst/>
                      </a:endParaRPr>
                    </a:p>
                  </a:txBody>
                  <a:tcPr marL="31750" marR="31750" marT="31750" marB="31750"/>
                </a:tc>
                <a:extLst>
                  <a:ext uri="{0D108BD9-81ED-4DB2-BD59-A6C34878D82A}">
                    <a16:rowId xmlns:a16="http://schemas.microsoft.com/office/drawing/2014/main" val="10009"/>
                  </a:ext>
                </a:extLst>
              </a:tr>
              <a:tr h="275104">
                <a:tc>
                  <a:txBody>
                    <a:bodyPr/>
                    <a:lstStyle/>
                    <a:p>
                      <a:pPr algn="l"/>
                      <a:r>
                        <a:rPr lang="en-US">
                          <a:effectLst/>
                        </a:rPr>
                        <a:t>Scaffold N50</a:t>
                      </a:r>
                    </a:p>
                  </a:txBody>
                  <a:tcPr marL="31750" marR="31750" marT="31750" marB="31750"/>
                </a:tc>
                <a:tc>
                  <a:txBody>
                    <a:bodyPr/>
                    <a:lstStyle/>
                    <a:p>
                      <a:pPr algn="l"/>
                      <a:r>
                        <a:rPr lang="ru-RU" dirty="0">
                          <a:effectLst/>
                        </a:rPr>
                        <a:t>914</a:t>
                      </a:r>
                      <a:r>
                        <a:rPr lang="en-US" baseline="0">
                          <a:effectLst/>
                          <a:latin typeface="arial unicode ms" charset="0"/>
                        </a:rPr>
                        <a:t> </a:t>
                      </a:r>
                      <a:r>
                        <a:rPr lang="en-US" baseline="0" dirty="0">
                          <a:effectLst/>
                          <a:latin typeface="+mn-lt"/>
                        </a:rPr>
                        <a:t>K</a:t>
                      </a:r>
                      <a:r>
                        <a:rPr lang="en-US" baseline="0">
                          <a:effectLst/>
                          <a:latin typeface="+mn-lt"/>
                        </a:rPr>
                        <a:t>b</a:t>
                      </a:r>
                      <a:endParaRPr lang="ru-RU" dirty="0">
                        <a:effectLst/>
                      </a:endParaRPr>
                    </a:p>
                  </a:txBody>
                  <a:tcPr marL="31750" marR="31750" marT="31750" marB="31750"/>
                </a:tc>
                <a:tc>
                  <a:txBody>
                    <a:bodyPr/>
                    <a:lstStyle/>
                    <a:p>
                      <a:pPr algn="l"/>
                      <a:r>
                        <a:rPr lang="sk-SK" dirty="0">
                          <a:effectLst/>
                        </a:rPr>
                        <a:t> 23.1</a:t>
                      </a:r>
                      <a:r>
                        <a:rPr lang="sk-SK" baseline="0" dirty="0">
                          <a:effectLst/>
                        </a:rPr>
                        <a:t> Mb</a:t>
                      </a:r>
                      <a:endParaRPr lang="sk-SK" dirty="0">
                        <a:effectLst/>
                      </a:endParaRPr>
                    </a:p>
                  </a:txBody>
                  <a:tcPr marL="31750" marR="31750" marT="31750" marB="31750"/>
                </a:tc>
                <a:extLst>
                  <a:ext uri="{0D108BD9-81ED-4DB2-BD59-A6C34878D82A}">
                    <a16:rowId xmlns:a16="http://schemas.microsoft.com/office/drawing/2014/main" val="10010"/>
                  </a:ext>
                </a:extLst>
              </a:tr>
            </a:tbl>
          </a:graphicData>
        </a:graphic>
      </p:graphicFrame>
      <p:sp>
        <p:nvSpPr>
          <p:cNvPr id="5" name="TextBox 4"/>
          <p:cNvSpPr txBox="1"/>
          <p:nvPr/>
        </p:nvSpPr>
        <p:spPr>
          <a:xfrm>
            <a:off x="838198" y="5904865"/>
            <a:ext cx="10112301" cy="646331"/>
          </a:xfrm>
          <a:prstGeom prst="rect">
            <a:avLst/>
          </a:prstGeom>
          <a:noFill/>
        </p:spPr>
        <p:txBody>
          <a:bodyPr wrap="square" rtlCol="0">
            <a:spAutoFit/>
          </a:bodyPr>
          <a:lstStyle/>
          <a:p>
            <a:r>
              <a:rPr lang="en-US" dirty="0"/>
              <a:t>2012 Assembly: ABI capillary sequence and short 35bp Illumina sequence + BAC PE data</a:t>
            </a:r>
          </a:p>
          <a:p>
            <a:r>
              <a:rPr lang="en-US" dirty="0"/>
              <a:t>2015 Assembly: PACBIO SMRT sequence + BAC PE data, INDEL corrected with Illumina sequence</a:t>
            </a:r>
          </a:p>
        </p:txBody>
      </p:sp>
    </p:spTree>
    <p:extLst>
      <p:ext uri="{BB962C8B-B14F-4D97-AF65-F5344CB8AC3E}">
        <p14:creationId xmlns:p14="http://schemas.microsoft.com/office/powerpoint/2010/main" val="1408590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Assembly is converging on more standardized data models</a:t>
            </a:r>
          </a:p>
        </p:txBody>
      </p:sp>
      <p:sp>
        <p:nvSpPr>
          <p:cNvPr id="3" name="Content Placeholder 2"/>
          <p:cNvSpPr>
            <a:spLocks noGrp="1"/>
          </p:cNvSpPr>
          <p:nvPr>
            <p:ph idx="1"/>
          </p:nvPr>
        </p:nvSpPr>
        <p:spPr>
          <a:xfrm>
            <a:off x="838200" y="1825624"/>
            <a:ext cx="11182350" cy="4879975"/>
          </a:xfrm>
        </p:spPr>
        <p:txBody>
          <a:bodyPr>
            <a:normAutofit/>
          </a:bodyPr>
          <a:lstStyle/>
          <a:p>
            <a:r>
              <a:rPr lang="en-US" dirty="0"/>
              <a:t>Trend is to consider sample, data generation and bioinformatics together.</a:t>
            </a:r>
          </a:p>
          <a:p>
            <a:pPr lvl="1"/>
            <a:endParaRPr lang="en-US" dirty="0"/>
          </a:p>
          <a:p>
            <a:pPr lvl="1"/>
            <a:r>
              <a:rPr lang="en-US" dirty="0"/>
              <a:t>ALLPATH-LG, started with specific requirement of sequencing libraries </a:t>
            </a:r>
          </a:p>
          <a:p>
            <a:endParaRPr lang="en-US" dirty="0"/>
          </a:p>
          <a:p>
            <a:endParaRPr lang="en-US" dirty="0"/>
          </a:p>
          <a:p>
            <a:endParaRPr lang="en-US" dirty="0"/>
          </a:p>
          <a:p>
            <a:pPr lvl="1"/>
            <a:endParaRPr lang="en-US" dirty="0"/>
          </a:p>
          <a:p>
            <a:pPr lvl="1"/>
            <a:r>
              <a:rPr lang="en-US" dirty="0" err="1"/>
              <a:t>Discovar</a:t>
            </a:r>
            <a:endParaRPr lang="en-US" dirty="0"/>
          </a:p>
          <a:p>
            <a:pPr marL="923925" indent="0" fontAlgn="base">
              <a:buNone/>
            </a:pPr>
            <a:r>
              <a:rPr lang="en-US" dirty="0"/>
              <a:t>250bp paired-end PCR-free Illumina reads. No other libraries are required.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647" y="3303016"/>
            <a:ext cx="7573639" cy="1671320"/>
          </a:xfrm>
          <a:prstGeom prst="rect">
            <a:avLst/>
          </a:prstGeom>
        </p:spPr>
      </p:pic>
    </p:spTree>
    <p:extLst>
      <p:ext uri="{BB962C8B-B14F-4D97-AF65-F5344CB8AC3E}">
        <p14:creationId xmlns:p14="http://schemas.microsoft.com/office/powerpoint/2010/main" val="1583199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Advances in high-noise, long-read assembly algorithms</a:t>
            </a:r>
          </a:p>
        </p:txBody>
      </p:sp>
      <p:sp>
        <p:nvSpPr>
          <p:cNvPr id="3" name="Content Placeholder 2"/>
          <p:cNvSpPr>
            <a:spLocks noGrp="1"/>
          </p:cNvSpPr>
          <p:nvPr>
            <p:ph idx="1"/>
          </p:nvPr>
        </p:nvSpPr>
        <p:spPr>
          <a:xfrm>
            <a:off x="838200" y="1825624"/>
            <a:ext cx="10515600" cy="4703763"/>
          </a:xfrm>
        </p:spPr>
        <p:txBody>
          <a:bodyPr>
            <a:normAutofit/>
          </a:bodyPr>
          <a:lstStyle/>
          <a:p>
            <a:r>
              <a:rPr lang="en-US" dirty="0"/>
              <a:t>Summer of 2015</a:t>
            </a:r>
          </a:p>
          <a:p>
            <a:pPr lvl="1"/>
            <a:r>
              <a:rPr lang="en-US" dirty="0"/>
              <a:t>Pacific Biosystems Falcon assembler for SMRT assembly of large genomes</a:t>
            </a:r>
          </a:p>
          <a:p>
            <a:pPr lvl="1"/>
            <a:r>
              <a:rPr lang="en-US" dirty="0" err="1"/>
              <a:t>Canu</a:t>
            </a:r>
            <a:r>
              <a:rPr lang="en-US" dirty="0"/>
              <a:t> fork of Celera Assembler for single-molecule high-noise sequences.</a:t>
            </a:r>
          </a:p>
          <a:p>
            <a:endParaRPr lang="en-US" dirty="0"/>
          </a:p>
          <a:p>
            <a:r>
              <a:rPr lang="en-US" dirty="0"/>
              <a:t>Key features:</a:t>
            </a:r>
          </a:p>
          <a:p>
            <a:pPr lvl="1"/>
            <a:r>
              <a:rPr lang="en-US" dirty="0"/>
              <a:t>Discard all reads shorter than </a:t>
            </a:r>
            <a:r>
              <a:rPr lang="en-US" b="1" dirty="0"/>
              <a:t>X</a:t>
            </a:r>
            <a:r>
              <a:rPr lang="en-US" dirty="0"/>
              <a:t> </a:t>
            </a:r>
            <a:r>
              <a:rPr lang="en-US" dirty="0" err="1"/>
              <a:t>bp</a:t>
            </a:r>
            <a:r>
              <a:rPr lang="en-US" dirty="0"/>
              <a:t> to load into the </a:t>
            </a:r>
            <a:r>
              <a:rPr lang="en-US" dirty="0" err="1"/>
              <a:t>overlapper</a:t>
            </a:r>
            <a:r>
              <a:rPr lang="en-US" dirty="0"/>
              <a:t>, step significantly reduces the number of reads being analyzed.</a:t>
            </a:r>
          </a:p>
          <a:p>
            <a:pPr lvl="1"/>
            <a:r>
              <a:rPr lang="en-US" dirty="0"/>
              <a:t>Self correct reads from all-by-all overlaps (takes advantages of cluster </a:t>
            </a:r>
            <a:r>
              <a:rPr lang="en-US" dirty="0" err="1"/>
              <a:t>env</a:t>
            </a:r>
            <a:r>
              <a:rPr lang="en-US" dirty="0"/>
              <a:t>.)</a:t>
            </a:r>
          </a:p>
          <a:p>
            <a:pPr lvl="1"/>
            <a:r>
              <a:rPr lang="en-US" dirty="0"/>
              <a:t>Build a graph based on high quality, long corrected reads.</a:t>
            </a:r>
          </a:p>
          <a:p>
            <a:pPr lvl="1"/>
            <a:r>
              <a:rPr lang="en-US" dirty="0"/>
              <a:t>“Polish” the resulting assembly using all reads, 60x coverage produces high quality final </a:t>
            </a:r>
            <a:r>
              <a:rPr lang="en-US" dirty="0" err="1"/>
              <a:t>contigs</a:t>
            </a:r>
            <a:r>
              <a:rPr lang="en-US" dirty="0"/>
              <a:t>.</a:t>
            </a:r>
          </a:p>
        </p:txBody>
      </p:sp>
    </p:spTree>
    <p:extLst>
      <p:ext uri="{BB962C8B-B14F-4D97-AF65-F5344CB8AC3E}">
        <p14:creationId xmlns:p14="http://schemas.microsoft.com/office/powerpoint/2010/main" val="2132819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92" dirty="0"/>
              <a:t>Gapless: The ‘Next, Next’ Generation Sequencers</a:t>
            </a:r>
            <a:br>
              <a:rPr lang="en-US" sz="3992" dirty="0"/>
            </a:br>
            <a:r>
              <a:rPr lang="en-US" sz="3992" dirty="0"/>
              <a:t>	(single molecule, long reads)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0614" y="1262202"/>
            <a:ext cx="3225782" cy="4486433"/>
          </a:xfrm>
          <a:prstGeom prst="rect">
            <a:avLst/>
          </a:prstGeom>
        </p:spPr>
      </p:pic>
      <p:sp>
        <p:nvSpPr>
          <p:cNvPr id="7" name="Content Placeholder 6">
            <a:extLst>
              <a:ext uri="{FF2B5EF4-FFF2-40B4-BE49-F238E27FC236}">
                <a16:creationId xmlns:a16="http://schemas.microsoft.com/office/drawing/2014/main" id="{FBF3B602-CBD1-414E-B675-AB6AAF9D639A}"/>
              </a:ext>
            </a:extLst>
          </p:cNvPr>
          <p:cNvSpPr>
            <a:spLocks noGrp="1"/>
          </p:cNvSpPr>
          <p:nvPr>
            <p:ph idx="1"/>
          </p:nvPr>
        </p:nvSpPr>
        <p:spPr>
          <a:xfrm>
            <a:off x="1114645" y="1972032"/>
            <a:ext cx="4286693" cy="606158"/>
          </a:xfrm>
        </p:spPr>
        <p:txBody>
          <a:bodyPr/>
          <a:lstStyle/>
          <a:p>
            <a:pPr marL="0" indent="0">
              <a:buNone/>
            </a:pPr>
            <a:r>
              <a:rPr lang="en-US" dirty="0">
                <a:solidFill>
                  <a:schemeClr val="tx2"/>
                </a:solidFill>
              </a:rPr>
              <a:t>Oxford </a:t>
            </a:r>
            <a:r>
              <a:rPr lang="en-US" dirty="0" err="1">
                <a:solidFill>
                  <a:schemeClr val="tx2"/>
                </a:solidFill>
              </a:rPr>
              <a:t>Nanopore</a:t>
            </a:r>
            <a:endParaRPr lang="en-US" dirty="0">
              <a:solidFill>
                <a:schemeClr val="tx2"/>
              </a:solidFill>
            </a:endParaRPr>
          </a:p>
        </p:txBody>
      </p:sp>
      <p:pic>
        <p:nvPicPr>
          <p:cNvPr id="8" name="Picture 7">
            <a:extLst>
              <a:ext uri="{FF2B5EF4-FFF2-40B4-BE49-F238E27FC236}">
                <a16:creationId xmlns:a16="http://schemas.microsoft.com/office/drawing/2014/main" id="{130C20DC-40BB-F745-9CE5-C8FF110B9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872" y="2859535"/>
            <a:ext cx="3866466" cy="3317428"/>
          </a:xfrm>
          <a:prstGeom prst="rect">
            <a:avLst/>
          </a:prstGeom>
        </p:spPr>
      </p:pic>
      <p:sp>
        <p:nvSpPr>
          <p:cNvPr id="9" name="Content Placeholder 6">
            <a:extLst>
              <a:ext uri="{FF2B5EF4-FFF2-40B4-BE49-F238E27FC236}">
                <a16:creationId xmlns:a16="http://schemas.microsoft.com/office/drawing/2014/main" id="{B1CA3BDC-7574-DA4F-8642-797439713A82}"/>
              </a:ext>
            </a:extLst>
          </p:cNvPr>
          <p:cNvSpPr txBox="1">
            <a:spLocks/>
          </p:cNvSpPr>
          <p:nvPr/>
        </p:nvSpPr>
        <p:spPr>
          <a:xfrm>
            <a:off x="8134220" y="6039554"/>
            <a:ext cx="4286693" cy="606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a:solidFill>
                  <a:schemeClr val="tx2"/>
                </a:solidFill>
              </a:rPr>
              <a:t>Pacific Biosciences</a:t>
            </a:r>
          </a:p>
        </p:txBody>
      </p:sp>
    </p:spTree>
    <p:extLst>
      <p:ext uri="{BB962C8B-B14F-4D97-AF65-F5344CB8AC3E}">
        <p14:creationId xmlns:p14="http://schemas.microsoft.com/office/powerpoint/2010/main" val="771679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Towards Gapless assemblies</a:t>
            </a:r>
          </a:p>
        </p:txBody>
      </p:sp>
      <p:sp>
        <p:nvSpPr>
          <p:cNvPr id="3" name="Content Placeholder 2"/>
          <p:cNvSpPr>
            <a:spLocks noGrp="1"/>
          </p:cNvSpPr>
          <p:nvPr>
            <p:ph idx="1"/>
          </p:nvPr>
        </p:nvSpPr>
        <p:spPr/>
        <p:txBody>
          <a:bodyPr>
            <a:normAutofit fontScale="92500" lnSpcReduction="10000"/>
          </a:bodyPr>
          <a:lstStyle/>
          <a:p>
            <a:pPr>
              <a:buFont typeface="Wingdings" charset="2"/>
              <a:buChar char="v"/>
            </a:pPr>
            <a:r>
              <a:rPr lang="en-US" dirty="0"/>
              <a:t> </a:t>
            </a:r>
            <a:r>
              <a:rPr lang="en-US" b="1" dirty="0"/>
              <a:t>Promise</a:t>
            </a:r>
          </a:p>
          <a:p>
            <a:r>
              <a:rPr lang="en-US" dirty="0"/>
              <a:t>Continued progress on DNA input (HMW) and resulting PacBio/Oxford Nanopore read lengths, read depth, and quality will result in longer N50/N90 fewer resulting contigs.</a:t>
            </a:r>
          </a:p>
          <a:p>
            <a:r>
              <a:rPr lang="en-US" dirty="0"/>
              <a:t>Algorithms are starting to mature, but still have room for improvement.</a:t>
            </a:r>
          </a:p>
          <a:p>
            <a:endParaRPr lang="en-US" dirty="0"/>
          </a:p>
          <a:p>
            <a:pPr>
              <a:buFont typeface="Wingdings" charset="2"/>
              <a:buChar char="v"/>
            </a:pPr>
            <a:r>
              <a:rPr lang="en-US" dirty="0"/>
              <a:t> </a:t>
            </a:r>
            <a:r>
              <a:rPr lang="en-US" b="1" dirty="0"/>
              <a:t>Issues</a:t>
            </a:r>
          </a:p>
          <a:p>
            <a:r>
              <a:rPr lang="en-US" dirty="0"/>
              <a:t>Some mis-assemblies are still present, Chimeric reads (PacBio) and sequence bias (ONT) are an issue</a:t>
            </a:r>
          </a:p>
          <a:p>
            <a:r>
              <a:rPr lang="en-US" dirty="0"/>
              <a:t>Small INDELs, especially homopolymers are an issue and require cleanup (Illumina reads), especially within genes.  </a:t>
            </a:r>
          </a:p>
        </p:txBody>
      </p:sp>
    </p:spTree>
    <p:extLst>
      <p:ext uri="{BB962C8B-B14F-4D97-AF65-F5344CB8AC3E}">
        <p14:creationId xmlns:p14="http://schemas.microsoft.com/office/powerpoint/2010/main" val="1408134969"/>
      </p:ext>
    </p:extLst>
  </p:cSld>
  <p:clrMapOvr>
    <a:masterClrMapping/>
  </p:clrMapOvr>
</p:sld>
</file>

<file path=ppt/theme/theme1.xml><?xml version="1.0" encoding="utf-8"?>
<a:theme xmlns:a="http://schemas.openxmlformats.org/drawingml/2006/main" name="UCDavis-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Davis-theme" id="{AE972D25-45FB-BE40-B213-B935FB0AD6AD}" vid="{D73787BA-0B09-294F-A9E2-4655B76E42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UCDavis-theme</Template>
  <TotalTime>6577</TotalTime>
  <Words>1787</Words>
  <Application>Microsoft Macintosh PowerPoint</Application>
  <PresentationFormat>Widescreen</PresentationFormat>
  <Paragraphs>205</Paragraphs>
  <Slides>27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 unicode ms</vt:lpstr>
      <vt:lpstr>Arial</vt:lpstr>
      <vt:lpstr>Calibri</vt:lpstr>
      <vt:lpstr>Calibri Light</vt:lpstr>
      <vt:lpstr>Wingdings</vt:lpstr>
      <vt:lpstr>UCDavis-theme</vt:lpstr>
      <vt:lpstr>Towards Error-free, Gapless, Chromosome Scale, Haplotype Assemblies</vt:lpstr>
      <vt:lpstr>Human Genome</vt:lpstr>
      <vt:lpstr>Renewed focus on genomes</vt:lpstr>
      <vt:lpstr>The Earth Biogenome Project</vt:lpstr>
      <vt:lpstr>Gorilla Genome</vt:lpstr>
      <vt:lpstr>Genome Assembly is converging on more standardized data models</vt:lpstr>
      <vt:lpstr>Advances in high-noise, long-read assembly algorithms</vt:lpstr>
      <vt:lpstr>Gapless: The ‘Next, Next’ Generation Sequencers  (single molecule, long reads)</vt:lpstr>
      <vt:lpstr>Towards Gapless assemblies</vt:lpstr>
      <vt:lpstr>Chromosome Scale: Scaffolding Options</vt:lpstr>
      <vt:lpstr>Linked Reads Technology - 10x genomics</vt:lpstr>
      <vt:lpstr>Bionano Genomics</vt:lpstr>
      <vt:lpstr>Dovetail Chicago and Hi-C (Cross Linking) on Illumina</vt:lpstr>
      <vt:lpstr>Phasing: Linked Reads + high quality Illumina data</vt:lpstr>
      <vt:lpstr>The Kitchen Sink</vt:lpstr>
      <vt:lpstr>Goat Genome</vt:lpstr>
      <vt:lpstr>Order: The Kitchen Sink</vt:lpstr>
      <vt:lpstr>Recommend to start with Linked Reads</vt:lpstr>
      <vt:lpstr>California Condor – PacBio vs 10x</vt:lpstr>
      <vt:lpstr>Black Tailed Deer</vt:lpstr>
      <vt:lpstr>VGP Paper Towards complete and error-free genome assemblies of all vertebrate species May 23, 2020 https://www.biorxiv.org/content/10.1101/2020.05.22.110833v1</vt:lpstr>
      <vt:lpstr>VGP Paper (Pipeline v1.0 - v1.6)</vt:lpstr>
      <vt:lpstr>VGP (Proposed Pipeline V2.0)</vt:lpstr>
      <vt:lpstr>T2T Consortium  https://sites.google.com/ucsc.edu/t2tworkinggroup</vt:lpstr>
      <vt:lpstr>Focus of the Future</vt:lpstr>
      <vt:lpstr>Graphical Format Assembly - GFA2</vt:lpstr>
      <vt:lpstr>Annotation – Pac bio Iso-seq</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Gapless, Chromosome Scale Assemblies</dc:title>
  <dc:creator>Matthew Lee Settles</dc:creator>
  <cp:lastModifiedBy>Matthew Lee Settles</cp:lastModifiedBy>
  <cp:revision>105</cp:revision>
  <cp:lastPrinted>2018-12-18T00:12:59Z</cp:lastPrinted>
  <dcterms:created xsi:type="dcterms:W3CDTF">2017-03-27T14:31:15Z</dcterms:created>
  <dcterms:modified xsi:type="dcterms:W3CDTF">2020-07-20T19:45:58Z</dcterms:modified>
</cp:coreProperties>
</file>